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66" r:id="rId3"/>
    <p:sldId id="268" r:id="rId4"/>
    <p:sldId id="269" r:id="rId5"/>
    <p:sldId id="270" r:id="rId6"/>
    <p:sldId id="258" r:id="rId7"/>
    <p:sldId id="259" r:id="rId8"/>
    <p:sldId id="261" r:id="rId9"/>
    <p:sldId id="262" r:id="rId10"/>
    <p:sldId id="263" r:id="rId11"/>
    <p:sldId id="264" r:id="rId12"/>
    <p:sldId id="267" r:id="rId13"/>
    <p:sldId id="272" r:id="rId14"/>
    <p:sldId id="265" r:id="rId15"/>
    <p:sldId id="273"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925" autoAdjust="0"/>
  </p:normalViewPr>
  <p:slideViewPr>
    <p:cSldViewPr>
      <p:cViewPr varScale="1">
        <p:scale>
          <a:sx n="75" d="100"/>
          <a:sy n="75" d="100"/>
        </p:scale>
        <p:origin x="-9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DEB73D-CE4A-4F69-B64F-BD789FFE1316}" type="doc">
      <dgm:prSet loTypeId="urn:microsoft.com/office/officeart/2005/8/layout/radial6" loCatId="cycle" qsTypeId="urn:microsoft.com/office/officeart/2005/8/quickstyle/simple5" qsCatId="simple" csTypeId="urn:microsoft.com/office/officeart/2005/8/colors/colorful2" csCatId="colorful" phldr="1"/>
      <dgm:spPr/>
      <dgm:t>
        <a:bodyPr/>
        <a:lstStyle/>
        <a:p>
          <a:endParaRPr lang="en-US"/>
        </a:p>
      </dgm:t>
    </dgm:pt>
    <dgm:pt modelId="{1A9EB0CB-CCEE-448F-93E5-8454032949DA}">
      <dgm:prSet phldrT="[Text]"/>
      <dgm:spPr/>
      <dgm:t>
        <a:bodyPr/>
        <a:lstStyle/>
        <a:p>
          <a:r>
            <a:rPr lang="en-US" dirty="0" smtClean="0"/>
            <a:t>Change</a:t>
          </a:r>
          <a:endParaRPr lang="en-US" dirty="0"/>
        </a:p>
      </dgm:t>
    </dgm:pt>
    <dgm:pt modelId="{13468D15-D5D3-4F12-BE10-1983EFFBF96D}" type="parTrans" cxnId="{5A92097B-4CB4-4BA7-851E-727FAAA38BA4}">
      <dgm:prSet/>
      <dgm:spPr/>
      <dgm:t>
        <a:bodyPr/>
        <a:lstStyle/>
        <a:p>
          <a:endParaRPr lang="en-US"/>
        </a:p>
      </dgm:t>
    </dgm:pt>
    <dgm:pt modelId="{F76CE5A1-CA53-49A1-BDF2-602833156462}" type="sibTrans" cxnId="{5A92097B-4CB4-4BA7-851E-727FAAA38BA4}">
      <dgm:prSet/>
      <dgm:spPr/>
      <dgm:t>
        <a:bodyPr/>
        <a:lstStyle/>
        <a:p>
          <a:endParaRPr lang="en-US"/>
        </a:p>
      </dgm:t>
    </dgm:pt>
    <dgm:pt modelId="{973FDD04-151E-4063-952D-84D95859D907}">
      <dgm:prSet phldrT="[Text]"/>
      <dgm:spPr/>
      <dgm:t>
        <a:bodyPr/>
        <a:lstStyle/>
        <a:p>
          <a:r>
            <a:rPr lang="en-US" dirty="0" smtClean="0"/>
            <a:t>Consciousness of Self</a:t>
          </a:r>
        </a:p>
        <a:p>
          <a:r>
            <a:rPr lang="en-US" dirty="0" smtClean="0"/>
            <a:t>Congruence</a:t>
          </a:r>
        </a:p>
        <a:p>
          <a:r>
            <a:rPr lang="en-US" dirty="0" smtClean="0"/>
            <a:t>Commitment</a:t>
          </a:r>
          <a:endParaRPr lang="en-US" dirty="0"/>
        </a:p>
      </dgm:t>
    </dgm:pt>
    <dgm:pt modelId="{44CCBA32-F2E6-403B-B6F8-E5071FB58677}" type="parTrans" cxnId="{E9A47DAD-29F7-4BCB-9570-BC6F5657CB3B}">
      <dgm:prSet/>
      <dgm:spPr/>
      <dgm:t>
        <a:bodyPr/>
        <a:lstStyle/>
        <a:p>
          <a:endParaRPr lang="en-US"/>
        </a:p>
      </dgm:t>
    </dgm:pt>
    <dgm:pt modelId="{5EB09777-44C1-44E6-8337-EEB44D25F511}" type="sibTrans" cxnId="{E9A47DAD-29F7-4BCB-9570-BC6F5657CB3B}">
      <dgm:prSet/>
      <dgm:spPr/>
      <dgm:t>
        <a:bodyPr/>
        <a:lstStyle/>
        <a:p>
          <a:endParaRPr lang="en-US" dirty="0"/>
        </a:p>
      </dgm:t>
    </dgm:pt>
    <dgm:pt modelId="{002B7DDE-3894-4D2B-B7AE-F555771A1CD7}">
      <dgm:prSet phldrT="[Text]"/>
      <dgm:spPr/>
      <dgm:t>
        <a:bodyPr/>
        <a:lstStyle/>
        <a:p>
          <a:r>
            <a:rPr lang="en-US" dirty="0" smtClean="0"/>
            <a:t>Collaboration</a:t>
          </a:r>
        </a:p>
        <a:p>
          <a:r>
            <a:rPr lang="en-US" dirty="0" smtClean="0"/>
            <a:t>Common Purpose</a:t>
          </a:r>
        </a:p>
        <a:p>
          <a:r>
            <a:rPr lang="en-US" dirty="0" smtClean="0"/>
            <a:t>Controversy with Civility</a:t>
          </a:r>
          <a:endParaRPr lang="en-US" dirty="0"/>
        </a:p>
      </dgm:t>
    </dgm:pt>
    <dgm:pt modelId="{11885F58-4A6E-472A-9D36-BD26F5BB00CC}" type="parTrans" cxnId="{225D1AD5-30C3-4F30-950E-1F602D159CFE}">
      <dgm:prSet/>
      <dgm:spPr/>
      <dgm:t>
        <a:bodyPr/>
        <a:lstStyle/>
        <a:p>
          <a:endParaRPr lang="en-US"/>
        </a:p>
      </dgm:t>
    </dgm:pt>
    <dgm:pt modelId="{0CA3E7B4-3FF0-426E-859E-ED41F2514C37}" type="sibTrans" cxnId="{225D1AD5-30C3-4F30-950E-1F602D159CFE}">
      <dgm:prSet/>
      <dgm:spPr/>
      <dgm:t>
        <a:bodyPr/>
        <a:lstStyle/>
        <a:p>
          <a:endParaRPr lang="en-US" dirty="0"/>
        </a:p>
      </dgm:t>
    </dgm:pt>
    <dgm:pt modelId="{9C6AE1A5-FE09-45C1-948C-D01879968E2A}">
      <dgm:prSet phldrT="[Text]"/>
      <dgm:spPr/>
      <dgm:t>
        <a:bodyPr/>
        <a:lstStyle/>
        <a:p>
          <a:r>
            <a:rPr lang="en-US" dirty="0" smtClean="0"/>
            <a:t>Citizenship</a:t>
          </a:r>
          <a:endParaRPr lang="en-US" dirty="0"/>
        </a:p>
      </dgm:t>
    </dgm:pt>
    <dgm:pt modelId="{D6F1ACC6-F705-483D-8B31-45D5F157F326}" type="parTrans" cxnId="{030D1786-70EE-469B-ABC9-07E0666B3515}">
      <dgm:prSet/>
      <dgm:spPr/>
      <dgm:t>
        <a:bodyPr/>
        <a:lstStyle/>
        <a:p>
          <a:endParaRPr lang="en-US"/>
        </a:p>
      </dgm:t>
    </dgm:pt>
    <dgm:pt modelId="{C96E6D2D-5B08-481B-A23D-E597AAA1B6EA}" type="sibTrans" cxnId="{030D1786-70EE-469B-ABC9-07E0666B3515}">
      <dgm:prSet/>
      <dgm:spPr/>
      <dgm:t>
        <a:bodyPr/>
        <a:lstStyle/>
        <a:p>
          <a:endParaRPr lang="en-US" dirty="0"/>
        </a:p>
      </dgm:t>
    </dgm:pt>
    <dgm:pt modelId="{82DCCD76-8133-4E7E-87D5-374D34C19C63}" type="pres">
      <dgm:prSet presAssocID="{94DEB73D-CE4A-4F69-B64F-BD789FFE1316}" presName="Name0" presStyleCnt="0">
        <dgm:presLayoutVars>
          <dgm:chMax val="1"/>
          <dgm:dir/>
          <dgm:animLvl val="ctr"/>
          <dgm:resizeHandles val="exact"/>
        </dgm:presLayoutVars>
      </dgm:prSet>
      <dgm:spPr/>
      <dgm:t>
        <a:bodyPr/>
        <a:lstStyle/>
        <a:p>
          <a:endParaRPr lang="en-US"/>
        </a:p>
      </dgm:t>
    </dgm:pt>
    <dgm:pt modelId="{D0AED4D8-7229-4870-B562-78B090159A45}" type="pres">
      <dgm:prSet presAssocID="{1A9EB0CB-CCEE-448F-93E5-8454032949DA}" presName="centerShape" presStyleLbl="node0" presStyleIdx="0" presStyleCnt="1"/>
      <dgm:spPr/>
      <dgm:t>
        <a:bodyPr/>
        <a:lstStyle/>
        <a:p>
          <a:endParaRPr lang="en-US"/>
        </a:p>
      </dgm:t>
    </dgm:pt>
    <dgm:pt modelId="{89903357-B96C-47DC-BDC9-7A43B74AD788}" type="pres">
      <dgm:prSet presAssocID="{973FDD04-151E-4063-952D-84D95859D907}" presName="node" presStyleLbl="node1" presStyleIdx="0" presStyleCnt="3">
        <dgm:presLayoutVars>
          <dgm:bulletEnabled val="1"/>
        </dgm:presLayoutVars>
      </dgm:prSet>
      <dgm:spPr/>
      <dgm:t>
        <a:bodyPr/>
        <a:lstStyle/>
        <a:p>
          <a:endParaRPr lang="en-US"/>
        </a:p>
      </dgm:t>
    </dgm:pt>
    <dgm:pt modelId="{6E1EC0DD-ACEA-4762-AF4D-5787EEA6E717}" type="pres">
      <dgm:prSet presAssocID="{973FDD04-151E-4063-952D-84D95859D907}" presName="dummy" presStyleCnt="0"/>
      <dgm:spPr/>
    </dgm:pt>
    <dgm:pt modelId="{FC9040E8-E815-4CF3-A7EC-B70352447725}" type="pres">
      <dgm:prSet presAssocID="{5EB09777-44C1-44E6-8337-EEB44D25F511}" presName="sibTrans" presStyleLbl="sibTrans2D1" presStyleIdx="0" presStyleCnt="3"/>
      <dgm:spPr/>
      <dgm:t>
        <a:bodyPr/>
        <a:lstStyle/>
        <a:p>
          <a:endParaRPr lang="en-US"/>
        </a:p>
      </dgm:t>
    </dgm:pt>
    <dgm:pt modelId="{EEA51D10-677F-4342-B549-4C07057BF9E1}" type="pres">
      <dgm:prSet presAssocID="{002B7DDE-3894-4D2B-B7AE-F555771A1CD7}" presName="node" presStyleLbl="node1" presStyleIdx="1" presStyleCnt="3">
        <dgm:presLayoutVars>
          <dgm:bulletEnabled val="1"/>
        </dgm:presLayoutVars>
      </dgm:prSet>
      <dgm:spPr/>
      <dgm:t>
        <a:bodyPr/>
        <a:lstStyle/>
        <a:p>
          <a:endParaRPr lang="en-US"/>
        </a:p>
      </dgm:t>
    </dgm:pt>
    <dgm:pt modelId="{93399C77-BE18-4E0E-8CE6-BBA9F320EC95}" type="pres">
      <dgm:prSet presAssocID="{002B7DDE-3894-4D2B-B7AE-F555771A1CD7}" presName="dummy" presStyleCnt="0"/>
      <dgm:spPr/>
    </dgm:pt>
    <dgm:pt modelId="{5788058E-C4B2-4BDA-8944-D99B9A7D70F4}" type="pres">
      <dgm:prSet presAssocID="{0CA3E7B4-3FF0-426E-859E-ED41F2514C37}" presName="sibTrans" presStyleLbl="sibTrans2D1" presStyleIdx="1" presStyleCnt="3"/>
      <dgm:spPr/>
      <dgm:t>
        <a:bodyPr/>
        <a:lstStyle/>
        <a:p>
          <a:endParaRPr lang="en-US"/>
        </a:p>
      </dgm:t>
    </dgm:pt>
    <dgm:pt modelId="{56605A11-2232-4A82-8B1B-A011BC82E55E}" type="pres">
      <dgm:prSet presAssocID="{9C6AE1A5-FE09-45C1-948C-D01879968E2A}" presName="node" presStyleLbl="node1" presStyleIdx="2" presStyleCnt="3">
        <dgm:presLayoutVars>
          <dgm:bulletEnabled val="1"/>
        </dgm:presLayoutVars>
      </dgm:prSet>
      <dgm:spPr/>
      <dgm:t>
        <a:bodyPr/>
        <a:lstStyle/>
        <a:p>
          <a:endParaRPr lang="en-US"/>
        </a:p>
      </dgm:t>
    </dgm:pt>
    <dgm:pt modelId="{75C1F1E7-DFC1-46AB-B3DD-DCEC8248C33E}" type="pres">
      <dgm:prSet presAssocID="{9C6AE1A5-FE09-45C1-948C-D01879968E2A}" presName="dummy" presStyleCnt="0"/>
      <dgm:spPr/>
    </dgm:pt>
    <dgm:pt modelId="{DC767347-F86F-4090-A7B4-ED4ADE34198B}" type="pres">
      <dgm:prSet presAssocID="{C96E6D2D-5B08-481B-A23D-E597AAA1B6EA}" presName="sibTrans" presStyleLbl="sibTrans2D1" presStyleIdx="2" presStyleCnt="3"/>
      <dgm:spPr/>
      <dgm:t>
        <a:bodyPr/>
        <a:lstStyle/>
        <a:p>
          <a:endParaRPr lang="en-US"/>
        </a:p>
      </dgm:t>
    </dgm:pt>
  </dgm:ptLst>
  <dgm:cxnLst>
    <dgm:cxn modelId="{898EDAD5-0524-4BFE-8DE2-B9AE5C1D8A4C}" type="presOf" srcId="{9C6AE1A5-FE09-45C1-948C-D01879968E2A}" destId="{56605A11-2232-4A82-8B1B-A011BC82E55E}" srcOrd="0" destOrd="0" presId="urn:microsoft.com/office/officeart/2005/8/layout/radial6"/>
    <dgm:cxn modelId="{0DCCB5D8-5112-4D55-8620-223CEF788C54}" type="presOf" srcId="{1A9EB0CB-CCEE-448F-93E5-8454032949DA}" destId="{D0AED4D8-7229-4870-B562-78B090159A45}" srcOrd="0" destOrd="0" presId="urn:microsoft.com/office/officeart/2005/8/layout/radial6"/>
    <dgm:cxn modelId="{2846D34E-BE0E-4C08-8F36-A30D54F4AA77}" type="presOf" srcId="{C96E6D2D-5B08-481B-A23D-E597AAA1B6EA}" destId="{DC767347-F86F-4090-A7B4-ED4ADE34198B}" srcOrd="0" destOrd="0" presId="urn:microsoft.com/office/officeart/2005/8/layout/radial6"/>
    <dgm:cxn modelId="{5A92097B-4CB4-4BA7-851E-727FAAA38BA4}" srcId="{94DEB73D-CE4A-4F69-B64F-BD789FFE1316}" destId="{1A9EB0CB-CCEE-448F-93E5-8454032949DA}" srcOrd="0" destOrd="0" parTransId="{13468D15-D5D3-4F12-BE10-1983EFFBF96D}" sibTransId="{F76CE5A1-CA53-49A1-BDF2-602833156462}"/>
    <dgm:cxn modelId="{030D1786-70EE-469B-ABC9-07E0666B3515}" srcId="{1A9EB0CB-CCEE-448F-93E5-8454032949DA}" destId="{9C6AE1A5-FE09-45C1-948C-D01879968E2A}" srcOrd="2" destOrd="0" parTransId="{D6F1ACC6-F705-483D-8B31-45D5F157F326}" sibTransId="{C96E6D2D-5B08-481B-A23D-E597AAA1B6EA}"/>
    <dgm:cxn modelId="{8CB16834-A03F-4895-B658-60E046AD738E}" type="presOf" srcId="{002B7DDE-3894-4D2B-B7AE-F555771A1CD7}" destId="{EEA51D10-677F-4342-B549-4C07057BF9E1}" srcOrd="0" destOrd="0" presId="urn:microsoft.com/office/officeart/2005/8/layout/radial6"/>
    <dgm:cxn modelId="{38B2DCD8-FFDC-4527-BEAC-90F7149D2419}" type="presOf" srcId="{94DEB73D-CE4A-4F69-B64F-BD789FFE1316}" destId="{82DCCD76-8133-4E7E-87D5-374D34C19C63}" srcOrd="0" destOrd="0" presId="urn:microsoft.com/office/officeart/2005/8/layout/radial6"/>
    <dgm:cxn modelId="{E9A47DAD-29F7-4BCB-9570-BC6F5657CB3B}" srcId="{1A9EB0CB-CCEE-448F-93E5-8454032949DA}" destId="{973FDD04-151E-4063-952D-84D95859D907}" srcOrd="0" destOrd="0" parTransId="{44CCBA32-F2E6-403B-B6F8-E5071FB58677}" sibTransId="{5EB09777-44C1-44E6-8337-EEB44D25F511}"/>
    <dgm:cxn modelId="{360EC54A-0431-4AA6-92FC-200349E6D35C}" type="presOf" srcId="{0CA3E7B4-3FF0-426E-859E-ED41F2514C37}" destId="{5788058E-C4B2-4BDA-8944-D99B9A7D70F4}" srcOrd="0" destOrd="0" presId="urn:microsoft.com/office/officeart/2005/8/layout/radial6"/>
    <dgm:cxn modelId="{96DA135C-0EA0-4B22-842C-BBD00918FC43}" type="presOf" srcId="{973FDD04-151E-4063-952D-84D95859D907}" destId="{89903357-B96C-47DC-BDC9-7A43B74AD788}" srcOrd="0" destOrd="0" presId="urn:microsoft.com/office/officeart/2005/8/layout/radial6"/>
    <dgm:cxn modelId="{79F91794-FC75-434A-B46C-3D324FE4BABE}" type="presOf" srcId="{5EB09777-44C1-44E6-8337-EEB44D25F511}" destId="{FC9040E8-E815-4CF3-A7EC-B70352447725}" srcOrd="0" destOrd="0" presId="urn:microsoft.com/office/officeart/2005/8/layout/radial6"/>
    <dgm:cxn modelId="{225D1AD5-30C3-4F30-950E-1F602D159CFE}" srcId="{1A9EB0CB-CCEE-448F-93E5-8454032949DA}" destId="{002B7DDE-3894-4D2B-B7AE-F555771A1CD7}" srcOrd="1" destOrd="0" parTransId="{11885F58-4A6E-472A-9D36-BD26F5BB00CC}" sibTransId="{0CA3E7B4-3FF0-426E-859E-ED41F2514C37}"/>
    <dgm:cxn modelId="{E763D49F-60E1-4657-80F2-71CB13D5D1D2}" type="presParOf" srcId="{82DCCD76-8133-4E7E-87D5-374D34C19C63}" destId="{D0AED4D8-7229-4870-B562-78B090159A45}" srcOrd="0" destOrd="0" presId="urn:microsoft.com/office/officeart/2005/8/layout/radial6"/>
    <dgm:cxn modelId="{EDA926B8-FEAD-4828-9301-4115DE83887C}" type="presParOf" srcId="{82DCCD76-8133-4E7E-87D5-374D34C19C63}" destId="{89903357-B96C-47DC-BDC9-7A43B74AD788}" srcOrd="1" destOrd="0" presId="urn:microsoft.com/office/officeart/2005/8/layout/radial6"/>
    <dgm:cxn modelId="{8E9CD107-C53F-491E-8C91-147E73794F7E}" type="presParOf" srcId="{82DCCD76-8133-4E7E-87D5-374D34C19C63}" destId="{6E1EC0DD-ACEA-4762-AF4D-5787EEA6E717}" srcOrd="2" destOrd="0" presId="urn:microsoft.com/office/officeart/2005/8/layout/radial6"/>
    <dgm:cxn modelId="{468B8436-FFD2-4A1E-824B-4E8F77F35418}" type="presParOf" srcId="{82DCCD76-8133-4E7E-87D5-374D34C19C63}" destId="{FC9040E8-E815-4CF3-A7EC-B70352447725}" srcOrd="3" destOrd="0" presId="urn:microsoft.com/office/officeart/2005/8/layout/radial6"/>
    <dgm:cxn modelId="{DDDDEF51-48C9-4E07-BC1C-174A431F4ACF}" type="presParOf" srcId="{82DCCD76-8133-4E7E-87D5-374D34C19C63}" destId="{EEA51D10-677F-4342-B549-4C07057BF9E1}" srcOrd="4" destOrd="0" presId="urn:microsoft.com/office/officeart/2005/8/layout/radial6"/>
    <dgm:cxn modelId="{11B7768B-A087-4D1F-9617-3B5E6CD7E7DB}" type="presParOf" srcId="{82DCCD76-8133-4E7E-87D5-374D34C19C63}" destId="{93399C77-BE18-4E0E-8CE6-BBA9F320EC95}" srcOrd="5" destOrd="0" presId="urn:microsoft.com/office/officeart/2005/8/layout/radial6"/>
    <dgm:cxn modelId="{FB570652-2651-4D92-AE8D-FC8E2E2C7A96}" type="presParOf" srcId="{82DCCD76-8133-4E7E-87D5-374D34C19C63}" destId="{5788058E-C4B2-4BDA-8944-D99B9A7D70F4}" srcOrd="6" destOrd="0" presId="urn:microsoft.com/office/officeart/2005/8/layout/radial6"/>
    <dgm:cxn modelId="{0F9045EA-9E9F-4DDC-8C22-04CC905C7B60}" type="presParOf" srcId="{82DCCD76-8133-4E7E-87D5-374D34C19C63}" destId="{56605A11-2232-4A82-8B1B-A011BC82E55E}" srcOrd="7" destOrd="0" presId="urn:microsoft.com/office/officeart/2005/8/layout/radial6"/>
    <dgm:cxn modelId="{D1A6EF28-8439-40D4-B446-19E682AA066F}" type="presParOf" srcId="{82DCCD76-8133-4E7E-87D5-374D34C19C63}" destId="{75C1F1E7-DFC1-46AB-B3DD-DCEC8248C33E}" srcOrd="8" destOrd="0" presId="urn:microsoft.com/office/officeart/2005/8/layout/radial6"/>
    <dgm:cxn modelId="{70EC7C16-1EA8-455C-ACCA-9E13210981DE}" type="presParOf" srcId="{82DCCD76-8133-4E7E-87D5-374D34C19C63}" destId="{DC767347-F86F-4090-A7B4-ED4ADE34198B}"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767347-F86F-4090-A7B4-ED4ADE34198B}">
      <dsp:nvSpPr>
        <dsp:cNvPr id="0" name=""/>
        <dsp:cNvSpPr/>
      </dsp:nvSpPr>
      <dsp:spPr>
        <a:xfrm>
          <a:off x="1268176" y="635760"/>
          <a:ext cx="4245446" cy="4245446"/>
        </a:xfrm>
        <a:prstGeom prst="blockArc">
          <a:avLst>
            <a:gd name="adj1" fmla="val 9000000"/>
            <a:gd name="adj2" fmla="val 16200000"/>
            <a:gd name="adj3" fmla="val 4639"/>
          </a:avLst>
        </a:prstGeom>
        <a:solidFill>
          <a:schemeClr val="accent2">
            <a:hueOff val="7729367"/>
            <a:satOff val="-82653"/>
            <a:lumOff val="21569"/>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2">
              <a:hueOff val="7729367"/>
              <a:satOff val="-82653"/>
              <a:lumOff val="21569"/>
              <a:alphaOff val="0"/>
            </a:schemeClr>
          </a:contourClr>
        </a:sp3d>
      </dsp:spPr>
      <dsp:style>
        <a:lnRef idx="0">
          <a:scrgbClr r="0" g="0" b="0"/>
        </a:lnRef>
        <a:fillRef idx="3">
          <a:scrgbClr r="0" g="0" b="0"/>
        </a:fillRef>
        <a:effectRef idx="3">
          <a:scrgbClr r="0" g="0" b="0"/>
        </a:effectRef>
        <a:fontRef idx="minor">
          <a:schemeClr val="lt1"/>
        </a:fontRef>
      </dsp:style>
    </dsp:sp>
    <dsp:sp modelId="{5788058E-C4B2-4BDA-8944-D99B9A7D70F4}">
      <dsp:nvSpPr>
        <dsp:cNvPr id="0" name=""/>
        <dsp:cNvSpPr/>
      </dsp:nvSpPr>
      <dsp:spPr>
        <a:xfrm>
          <a:off x="1268176" y="635760"/>
          <a:ext cx="4245446" cy="4245446"/>
        </a:xfrm>
        <a:prstGeom prst="blockArc">
          <a:avLst>
            <a:gd name="adj1" fmla="val 1800000"/>
            <a:gd name="adj2" fmla="val 9000000"/>
            <a:gd name="adj3" fmla="val 4639"/>
          </a:avLst>
        </a:prstGeom>
        <a:solidFill>
          <a:schemeClr val="accent2">
            <a:hueOff val="3864684"/>
            <a:satOff val="-41326"/>
            <a:lumOff val="10784"/>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2">
              <a:hueOff val="3864684"/>
              <a:satOff val="-41326"/>
              <a:lumOff val="10784"/>
              <a:alphaOff val="0"/>
            </a:schemeClr>
          </a:contourClr>
        </a:sp3d>
      </dsp:spPr>
      <dsp:style>
        <a:lnRef idx="0">
          <a:scrgbClr r="0" g="0" b="0"/>
        </a:lnRef>
        <a:fillRef idx="3">
          <a:scrgbClr r="0" g="0" b="0"/>
        </a:fillRef>
        <a:effectRef idx="3">
          <a:scrgbClr r="0" g="0" b="0"/>
        </a:effectRef>
        <a:fontRef idx="minor">
          <a:schemeClr val="lt1"/>
        </a:fontRef>
      </dsp:style>
    </dsp:sp>
    <dsp:sp modelId="{FC9040E8-E815-4CF3-A7EC-B70352447725}">
      <dsp:nvSpPr>
        <dsp:cNvPr id="0" name=""/>
        <dsp:cNvSpPr/>
      </dsp:nvSpPr>
      <dsp:spPr>
        <a:xfrm>
          <a:off x="1268176" y="635760"/>
          <a:ext cx="4245446" cy="4245446"/>
        </a:xfrm>
        <a:prstGeom prst="blockArc">
          <a:avLst>
            <a:gd name="adj1" fmla="val 16200000"/>
            <a:gd name="adj2" fmla="val 1800000"/>
            <a:gd name="adj3" fmla="val 4639"/>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D0AED4D8-7229-4870-B562-78B090159A45}">
      <dsp:nvSpPr>
        <dsp:cNvPr id="0" name=""/>
        <dsp:cNvSpPr/>
      </dsp:nvSpPr>
      <dsp:spPr>
        <a:xfrm>
          <a:off x="2414029" y="1781612"/>
          <a:ext cx="1953741" cy="1953741"/>
        </a:xfrm>
        <a:prstGeom prst="ellipse">
          <a:avLst/>
        </a:prstGeom>
        <a:solidFill>
          <a:schemeClr val="accent1">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US" sz="3000" kern="1200" dirty="0" smtClean="0"/>
            <a:t>Change</a:t>
          </a:r>
          <a:endParaRPr lang="en-US" sz="3000" kern="1200" dirty="0"/>
        </a:p>
      </dsp:txBody>
      <dsp:txXfrm>
        <a:off x="2414029" y="1781612"/>
        <a:ext cx="1953741" cy="1953741"/>
      </dsp:txXfrm>
    </dsp:sp>
    <dsp:sp modelId="{89903357-B96C-47DC-BDC9-7A43B74AD788}">
      <dsp:nvSpPr>
        <dsp:cNvPr id="0" name=""/>
        <dsp:cNvSpPr/>
      </dsp:nvSpPr>
      <dsp:spPr>
        <a:xfrm>
          <a:off x="2707090" y="1184"/>
          <a:ext cx="1367618" cy="1367618"/>
        </a:xfrm>
        <a:prstGeom prst="ellips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Consciousness of Self</a:t>
          </a:r>
        </a:p>
        <a:p>
          <a:pPr lvl="0" algn="ctr" defTabSz="488950">
            <a:lnSpc>
              <a:spcPct val="90000"/>
            </a:lnSpc>
            <a:spcBef>
              <a:spcPct val="0"/>
            </a:spcBef>
            <a:spcAft>
              <a:spcPct val="35000"/>
            </a:spcAft>
          </a:pPr>
          <a:r>
            <a:rPr lang="en-US" sz="1100" kern="1200" dirty="0" smtClean="0"/>
            <a:t>Congruence</a:t>
          </a:r>
        </a:p>
        <a:p>
          <a:pPr lvl="0" algn="ctr" defTabSz="488950">
            <a:lnSpc>
              <a:spcPct val="90000"/>
            </a:lnSpc>
            <a:spcBef>
              <a:spcPct val="0"/>
            </a:spcBef>
            <a:spcAft>
              <a:spcPct val="35000"/>
            </a:spcAft>
          </a:pPr>
          <a:r>
            <a:rPr lang="en-US" sz="1100" kern="1200" dirty="0" smtClean="0"/>
            <a:t>Commitment</a:t>
          </a:r>
          <a:endParaRPr lang="en-US" sz="1100" kern="1200" dirty="0"/>
        </a:p>
      </dsp:txBody>
      <dsp:txXfrm>
        <a:off x="2707090" y="1184"/>
        <a:ext cx="1367618" cy="1367618"/>
      </dsp:txXfrm>
    </dsp:sp>
    <dsp:sp modelId="{EEA51D10-677F-4342-B549-4C07057BF9E1}">
      <dsp:nvSpPr>
        <dsp:cNvPr id="0" name=""/>
        <dsp:cNvSpPr/>
      </dsp:nvSpPr>
      <dsp:spPr>
        <a:xfrm>
          <a:off x="4502784" y="3111418"/>
          <a:ext cx="1367618" cy="1367618"/>
        </a:xfrm>
        <a:prstGeom prst="ellipse">
          <a:avLst/>
        </a:prstGeom>
        <a:solidFill>
          <a:schemeClr val="accent2">
            <a:hueOff val="3864684"/>
            <a:satOff val="-41326"/>
            <a:lumOff val="10784"/>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2">
              <a:hueOff val="3864684"/>
              <a:satOff val="-41326"/>
              <a:lumOff val="10784"/>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Collaboration</a:t>
          </a:r>
        </a:p>
        <a:p>
          <a:pPr lvl="0" algn="ctr" defTabSz="488950">
            <a:lnSpc>
              <a:spcPct val="90000"/>
            </a:lnSpc>
            <a:spcBef>
              <a:spcPct val="0"/>
            </a:spcBef>
            <a:spcAft>
              <a:spcPct val="35000"/>
            </a:spcAft>
          </a:pPr>
          <a:r>
            <a:rPr lang="en-US" sz="1100" kern="1200" dirty="0" smtClean="0"/>
            <a:t>Common Purpose</a:t>
          </a:r>
        </a:p>
        <a:p>
          <a:pPr lvl="0" algn="ctr" defTabSz="488950">
            <a:lnSpc>
              <a:spcPct val="90000"/>
            </a:lnSpc>
            <a:spcBef>
              <a:spcPct val="0"/>
            </a:spcBef>
            <a:spcAft>
              <a:spcPct val="35000"/>
            </a:spcAft>
          </a:pPr>
          <a:r>
            <a:rPr lang="en-US" sz="1100" kern="1200" dirty="0" smtClean="0"/>
            <a:t>Controversy with Civility</a:t>
          </a:r>
          <a:endParaRPr lang="en-US" sz="1100" kern="1200" dirty="0"/>
        </a:p>
      </dsp:txBody>
      <dsp:txXfrm>
        <a:off x="4502784" y="3111418"/>
        <a:ext cx="1367618" cy="1367618"/>
      </dsp:txXfrm>
    </dsp:sp>
    <dsp:sp modelId="{56605A11-2232-4A82-8B1B-A011BC82E55E}">
      <dsp:nvSpPr>
        <dsp:cNvPr id="0" name=""/>
        <dsp:cNvSpPr/>
      </dsp:nvSpPr>
      <dsp:spPr>
        <a:xfrm>
          <a:off x="911396" y="3111418"/>
          <a:ext cx="1367618" cy="1367618"/>
        </a:xfrm>
        <a:prstGeom prst="ellipse">
          <a:avLst/>
        </a:prstGeom>
        <a:solidFill>
          <a:schemeClr val="accent2">
            <a:hueOff val="7729367"/>
            <a:satOff val="-82653"/>
            <a:lumOff val="21569"/>
            <a:alphaOff val="0"/>
          </a:schemeClr>
        </a:solidFill>
        <a:ln>
          <a:noFill/>
        </a:ln>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accent2">
              <a:hueOff val="7729367"/>
              <a:satOff val="-82653"/>
              <a:lumOff val="21569"/>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Citizenship</a:t>
          </a:r>
          <a:endParaRPr lang="en-US" sz="1100" kern="1200" dirty="0"/>
        </a:p>
      </dsp:txBody>
      <dsp:txXfrm>
        <a:off x="911396" y="3111418"/>
        <a:ext cx="1367618" cy="136761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B227B8-2E0E-4505-AF7F-6BD53A1ABE35}" type="datetimeFigureOut">
              <a:rPr lang="en-US" smtClean="0"/>
              <a:pPr/>
              <a:t>2/22/2013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350BF5-29DA-4C45-8720-1203E3D7EA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350BF5-29DA-4C45-8720-1203E3D7EA4B}"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350BF5-29DA-4C45-8720-1203E3D7EA4B}" type="slidenum">
              <a:rPr lang="en-US" smtClean="0"/>
              <a:pPr/>
              <a:t>13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350BF5-29DA-4C45-8720-1203E3D7EA4B}"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3D54448-5EC6-4414-887C-54B400C4BA33}" type="datetimeFigureOut">
              <a:rPr lang="en-US" smtClean="0"/>
              <a:pPr/>
              <a:t>2/22/2013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C6F048F-A1ED-4FE8-A1EF-035C6EC7C0E3}"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54448-5EC6-4414-887C-54B400C4BA33}"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F048F-A1ED-4FE8-A1EF-035C6EC7C0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C6F048F-A1ED-4FE8-A1EF-035C6EC7C0E3}"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D54448-5EC6-4414-887C-54B400C4BA33}"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3D54448-5EC6-4414-887C-54B400C4BA33}" type="datetimeFigureOut">
              <a:rPr lang="en-US" smtClean="0"/>
              <a:pPr/>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C6F048F-A1ED-4FE8-A1EF-035C6EC7C0E3}"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3D54448-5EC6-4414-887C-54B400C4BA33}" type="datetimeFigureOut">
              <a:rPr lang="en-US" smtClean="0"/>
              <a:pPr/>
              <a:t>2/22/2013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C6F048F-A1ED-4FE8-A1EF-035C6EC7C0E3}"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3D54448-5EC6-4414-887C-54B400C4BA33}" type="datetimeFigureOut">
              <a:rPr lang="en-US" smtClean="0"/>
              <a:pPr/>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F048F-A1ED-4FE8-A1EF-035C6EC7C0E3}"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3D54448-5EC6-4414-887C-54B400C4BA33}" type="datetimeFigureOut">
              <a:rPr lang="en-US" smtClean="0"/>
              <a:pPr/>
              <a:t>2/22/2013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C6F048F-A1ED-4FE8-A1EF-035C6EC7C0E3}"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D54448-5EC6-4414-887C-54B400C4BA33}" type="datetimeFigureOut">
              <a:rPr lang="en-US" smtClean="0"/>
              <a:pPr/>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C6F048F-A1ED-4FE8-A1EF-035C6EC7C0E3}"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93D54448-5EC6-4414-887C-54B400C4BA33}" type="datetimeFigureOut">
              <a:rPr lang="en-US" smtClean="0"/>
              <a:pPr/>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C6F048F-A1ED-4FE8-A1EF-035C6EC7C0E3}"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C6F048F-A1ED-4FE8-A1EF-035C6EC7C0E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93D54448-5EC6-4414-887C-54B400C4BA33}" type="datetimeFigureOut">
              <a:rPr lang="en-US" smtClean="0"/>
              <a:pPr/>
              <a:t>2/22/2013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C6F048F-A1ED-4FE8-A1EF-035C6EC7C0E3}"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93D54448-5EC6-4414-887C-54B400C4BA33}" type="datetimeFigureOut">
              <a:rPr lang="en-US" smtClean="0"/>
              <a:pPr/>
              <a:t>2/22/2013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3D54448-5EC6-4414-887C-54B400C4BA33}" type="datetimeFigureOut">
              <a:rPr lang="en-US" smtClean="0"/>
              <a:pPr/>
              <a:t>2/22/2013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C6F048F-A1ED-4FE8-A1EF-035C6EC7C0E3}"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819400"/>
            <a:ext cx="8686800" cy="1752600"/>
          </a:xfrm>
        </p:spPr>
        <p:txBody>
          <a:bodyPr>
            <a:normAutofit/>
          </a:bodyPr>
          <a:lstStyle/>
          <a:p>
            <a:r>
              <a:rPr lang="en-US" sz="3600" dirty="0" smtClean="0">
                <a:solidFill>
                  <a:srgbClr val="0070C0"/>
                </a:solidFill>
              </a:rPr>
              <a:t>Joseph Rios </a:t>
            </a:r>
          </a:p>
          <a:p>
            <a:r>
              <a:rPr lang="en-US" sz="2000" dirty="0" smtClean="0">
                <a:solidFill>
                  <a:srgbClr val="0070C0"/>
                </a:solidFill>
              </a:rPr>
              <a:t>Director, Member Education</a:t>
            </a:r>
          </a:p>
          <a:p>
            <a:r>
              <a:rPr lang="en-US" dirty="0" smtClean="0">
                <a:solidFill>
                  <a:srgbClr val="0070C0"/>
                </a:solidFill>
              </a:rPr>
              <a:t>Tau Delta Phi Fraternity, jrios@taudelt.net</a:t>
            </a:r>
          </a:p>
          <a:p>
            <a:endParaRPr lang="en-US" dirty="0"/>
          </a:p>
        </p:txBody>
      </p:sp>
      <p:sp>
        <p:nvSpPr>
          <p:cNvPr id="2" name="Title 1"/>
          <p:cNvSpPr>
            <a:spLocks noGrp="1"/>
          </p:cNvSpPr>
          <p:nvPr>
            <p:ph type="ctrTitle"/>
          </p:nvPr>
        </p:nvSpPr>
        <p:spPr>
          <a:xfrm>
            <a:off x="457200" y="381000"/>
            <a:ext cx="8305800" cy="1752600"/>
          </a:xfrm>
        </p:spPr>
        <p:txBody>
          <a:bodyPr>
            <a:normAutofit fontScale="90000"/>
          </a:bodyPr>
          <a:lstStyle/>
          <a:p>
            <a:r>
              <a:rPr lang="en-US" b="1" dirty="0" smtClean="0"/>
              <a:t>Values Congruence through Leadership Training: </a:t>
            </a:r>
            <a:br>
              <a:rPr lang="en-US" b="1" dirty="0" smtClean="0"/>
            </a:br>
            <a:r>
              <a:rPr lang="en-US" b="1" dirty="0" smtClean="0"/>
              <a:t>Using the Social Change Model</a:t>
            </a:r>
            <a:endParaRPr lang="en-US" dirty="0"/>
          </a:p>
        </p:txBody>
      </p:sp>
      <p:pic>
        <p:nvPicPr>
          <p:cNvPr id="4" name="Picture 3" descr="tau delta phi logo design 2.png"/>
          <p:cNvPicPr>
            <a:picLocks noChangeAspect="1"/>
          </p:cNvPicPr>
          <p:nvPr/>
        </p:nvPicPr>
        <p:blipFill>
          <a:blip r:embed="rId3" cstate="print"/>
          <a:stretch>
            <a:fillRect/>
          </a:stretch>
        </p:blipFill>
        <p:spPr>
          <a:xfrm>
            <a:off x="3048000" y="4648200"/>
            <a:ext cx="3096285" cy="1447800"/>
          </a:xfrm>
          <a:prstGeom prst="rect">
            <a:avLst/>
          </a:prstGeom>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Society/Community Values</a:t>
            </a:r>
            <a:endParaRPr lang="en-US" b="1" dirty="0">
              <a:solidFill>
                <a:schemeClr val="accent1"/>
              </a:solidFill>
            </a:endParaRPr>
          </a:p>
        </p:txBody>
      </p:sp>
      <p:sp>
        <p:nvSpPr>
          <p:cNvPr id="3" name="Content Placeholder 2"/>
          <p:cNvSpPr>
            <a:spLocks noGrp="1"/>
          </p:cNvSpPr>
          <p:nvPr>
            <p:ph sz="quarter" idx="1"/>
          </p:nvPr>
        </p:nvSpPr>
        <p:spPr>
          <a:xfrm>
            <a:off x="381000" y="1527048"/>
            <a:ext cx="8382000" cy="4572000"/>
          </a:xfrm>
        </p:spPr>
        <p:txBody>
          <a:bodyPr>
            <a:noAutofit/>
          </a:bodyPr>
          <a:lstStyle/>
          <a:p>
            <a:r>
              <a:rPr lang="en-US" sz="2500" b="1" i="1" dirty="0" smtClean="0"/>
              <a:t>Citizenship</a:t>
            </a:r>
            <a:r>
              <a:rPr lang="en-US" sz="2500" dirty="0" smtClean="0"/>
              <a:t> is the process whereby an individual and the collaborative group become responsibly </a:t>
            </a:r>
            <a:r>
              <a:rPr lang="en-US" sz="2500" b="1" dirty="0" smtClean="0">
                <a:solidFill>
                  <a:srgbClr val="FF0000"/>
                </a:solidFill>
              </a:rPr>
              <a:t>connected</a:t>
            </a:r>
            <a:r>
              <a:rPr lang="en-US" sz="2500" dirty="0" smtClean="0"/>
              <a:t> to the </a:t>
            </a:r>
            <a:r>
              <a:rPr lang="en-US" sz="2500" b="1" dirty="0" smtClean="0">
                <a:solidFill>
                  <a:srgbClr val="FF0000"/>
                </a:solidFill>
              </a:rPr>
              <a:t>community</a:t>
            </a:r>
            <a:r>
              <a:rPr lang="en-US" sz="2500" dirty="0" smtClean="0"/>
              <a:t> and the society through the leadership development </a:t>
            </a:r>
            <a:r>
              <a:rPr lang="en-US" sz="2500" b="1" dirty="0" smtClean="0">
                <a:solidFill>
                  <a:srgbClr val="FF0000"/>
                </a:solidFill>
              </a:rPr>
              <a:t>activity</a:t>
            </a:r>
            <a:r>
              <a:rPr lang="en-US" sz="2500" dirty="0" smtClean="0"/>
              <a:t>.  To be a good citizen is to work for </a:t>
            </a:r>
            <a:r>
              <a:rPr lang="en-US" sz="2500" b="1" dirty="0" smtClean="0">
                <a:solidFill>
                  <a:srgbClr val="FF0000"/>
                </a:solidFill>
              </a:rPr>
              <a:t>positive change </a:t>
            </a:r>
            <a:r>
              <a:rPr lang="en-US" sz="2500" dirty="0" smtClean="0"/>
              <a:t>on the behalf of others and the community.  Citizenship thus acknowledges the </a:t>
            </a:r>
            <a:r>
              <a:rPr lang="en-US" sz="2500" b="1" dirty="0" smtClean="0">
                <a:solidFill>
                  <a:srgbClr val="FF0000"/>
                </a:solidFill>
              </a:rPr>
              <a:t>interdependence</a:t>
            </a:r>
            <a:r>
              <a:rPr lang="en-US" sz="2500" dirty="0" smtClean="0"/>
              <a:t> of all who are involved in or affected by these efforts.  Good citizenship thus recognizes that effective democracy involves individual </a:t>
            </a:r>
            <a:r>
              <a:rPr lang="en-US" sz="2500" b="1" dirty="0" smtClean="0">
                <a:solidFill>
                  <a:srgbClr val="FF0000"/>
                </a:solidFill>
              </a:rPr>
              <a:t>responsibility</a:t>
            </a:r>
            <a:r>
              <a:rPr lang="en-US" sz="2500" dirty="0" smtClean="0"/>
              <a:t> as well as individual rights.  </a:t>
            </a:r>
            <a:endParaRPr lang="en-US" sz="2500" dirty="0"/>
          </a:p>
        </p:txBody>
      </p:sp>
      <p:sp>
        <p:nvSpPr>
          <p:cNvPr id="4" name="Rectangle 3"/>
          <p:cNvSpPr/>
          <p:nvPr/>
        </p:nvSpPr>
        <p:spPr>
          <a:xfrm>
            <a:off x="3352800" y="5943600"/>
            <a:ext cx="5562600" cy="400110"/>
          </a:xfrm>
          <a:prstGeom prst="rect">
            <a:avLst/>
          </a:prstGeom>
        </p:spPr>
        <p:txBody>
          <a:bodyPr wrap="square">
            <a:spAutoFit/>
          </a:bodyPr>
          <a:lstStyle/>
          <a:p>
            <a:pPr algn="r"/>
            <a:r>
              <a:rPr lang="en-US" sz="1000" dirty="0"/>
              <a:t>Higher Education Research Institute.  (1996) A social change model of leadership development.  (3</a:t>
            </a:r>
            <a:r>
              <a:rPr lang="en-US" sz="1000" baseline="30000" dirty="0"/>
              <a:t>rd</a:t>
            </a:r>
            <a:r>
              <a:rPr lang="en-US" sz="1000" dirty="0"/>
              <a:t> ed.).  College Park, MD: National Clearinghouse for Leadership Programs. </a:t>
            </a:r>
          </a:p>
        </p:txBody>
      </p:sp>
      <p:sp>
        <p:nvSpPr>
          <p:cNvPr id="5" name="TextBox 4"/>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Group Brainstorm</a:t>
            </a:r>
            <a:endParaRPr lang="en-US" b="1" dirty="0">
              <a:solidFill>
                <a:schemeClr val="accent1"/>
              </a:solidFill>
            </a:endParaRPr>
          </a:p>
        </p:txBody>
      </p:sp>
      <p:sp>
        <p:nvSpPr>
          <p:cNvPr id="3" name="Content Placeholder 2"/>
          <p:cNvSpPr>
            <a:spLocks noGrp="1"/>
          </p:cNvSpPr>
          <p:nvPr>
            <p:ph sz="quarter" idx="1"/>
          </p:nvPr>
        </p:nvSpPr>
        <p:spPr>
          <a:xfrm>
            <a:off x="381000" y="1524000"/>
            <a:ext cx="8382000" cy="3810000"/>
          </a:xfrm>
        </p:spPr>
        <p:txBody>
          <a:bodyPr>
            <a:noAutofit/>
          </a:bodyPr>
          <a:lstStyle/>
          <a:p>
            <a:pPr>
              <a:buNone/>
            </a:pPr>
            <a:r>
              <a:rPr lang="en-US" sz="2500" b="1" i="1" dirty="0" smtClean="0"/>
              <a:t>In small groups, brainstorm an activity to help students on your campus understand one of the Social Change Model Dimensions.</a:t>
            </a:r>
          </a:p>
          <a:p>
            <a:pPr>
              <a:buNone/>
            </a:pPr>
            <a:endParaRPr lang="en-US" sz="1000" b="1" i="1" dirty="0" smtClean="0"/>
          </a:p>
          <a:p>
            <a:pPr lvl="3"/>
            <a:r>
              <a:rPr lang="en-US" sz="3200" b="1" i="1" dirty="0" smtClean="0">
                <a:solidFill>
                  <a:srgbClr val="002060"/>
                </a:solidFill>
              </a:rPr>
              <a:t>New Member Development</a:t>
            </a:r>
          </a:p>
          <a:p>
            <a:pPr lvl="3"/>
            <a:r>
              <a:rPr lang="en-US" sz="3200" b="1" i="1" dirty="0" smtClean="0">
                <a:solidFill>
                  <a:srgbClr val="002060"/>
                </a:solidFill>
              </a:rPr>
              <a:t>Officer Training</a:t>
            </a:r>
          </a:p>
          <a:p>
            <a:pPr lvl="3"/>
            <a:r>
              <a:rPr lang="en-US" sz="3200" b="1" i="1" dirty="0" smtClean="0">
                <a:solidFill>
                  <a:srgbClr val="002060"/>
                </a:solidFill>
              </a:rPr>
              <a:t>Governing Council Training</a:t>
            </a:r>
          </a:p>
          <a:p>
            <a:pPr lvl="3"/>
            <a:r>
              <a:rPr lang="en-US" sz="3200" b="1" i="1" dirty="0" smtClean="0">
                <a:solidFill>
                  <a:srgbClr val="002060"/>
                </a:solidFill>
              </a:rPr>
              <a:t>Retreats &amp; Workshops</a:t>
            </a:r>
          </a:p>
        </p:txBody>
      </p:sp>
      <p:sp>
        <p:nvSpPr>
          <p:cNvPr id="5" name="TextBox 4"/>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
        <p:nvSpPr>
          <p:cNvPr id="6" name="TextBox 5"/>
          <p:cNvSpPr txBox="1"/>
          <p:nvPr/>
        </p:nvSpPr>
        <p:spPr>
          <a:xfrm>
            <a:off x="457200" y="5410200"/>
            <a:ext cx="8382000" cy="923330"/>
          </a:xfrm>
          <a:prstGeom prst="rect">
            <a:avLst/>
          </a:prstGeom>
          <a:noFill/>
        </p:spPr>
        <p:txBody>
          <a:bodyPr wrap="square" numCol="3" rtlCol="0">
            <a:spAutoFit/>
          </a:bodyPr>
          <a:lstStyle/>
          <a:p>
            <a:pPr algn="ctr"/>
            <a:r>
              <a:rPr lang="en-US" dirty="0" smtClean="0"/>
              <a:t>Consciousness of Self </a:t>
            </a:r>
          </a:p>
          <a:p>
            <a:pPr algn="ctr"/>
            <a:r>
              <a:rPr lang="en-US" dirty="0" smtClean="0"/>
              <a:t>Congruence </a:t>
            </a:r>
          </a:p>
          <a:p>
            <a:pPr algn="ctr"/>
            <a:r>
              <a:rPr lang="en-US" dirty="0" smtClean="0"/>
              <a:t>Commitment </a:t>
            </a:r>
          </a:p>
          <a:p>
            <a:pPr algn="ctr"/>
            <a:r>
              <a:rPr lang="en-US" dirty="0" smtClean="0"/>
              <a:t>Collaboration </a:t>
            </a:r>
          </a:p>
          <a:p>
            <a:pPr algn="ctr"/>
            <a:r>
              <a:rPr lang="en-US" dirty="0" smtClean="0"/>
              <a:t>Common Purpose </a:t>
            </a:r>
          </a:p>
          <a:p>
            <a:pPr algn="ctr"/>
            <a:r>
              <a:rPr lang="en-US" dirty="0" smtClean="0"/>
              <a:t>Controversy with </a:t>
            </a:r>
          </a:p>
          <a:p>
            <a:pPr algn="ctr"/>
            <a:r>
              <a:rPr lang="en-US" dirty="0" smtClean="0"/>
              <a:t>Civility </a:t>
            </a:r>
          </a:p>
          <a:p>
            <a:pPr algn="ctr"/>
            <a:r>
              <a:rPr lang="en-US" dirty="0" smtClean="0"/>
              <a:t>Citizenship </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20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p:cTn id="26" dur="500" fill="hold"/>
                                        <p:tgtEl>
                                          <p:spTgt spid="6"/>
                                        </p:tgtEl>
                                        <p:attrNameLst>
                                          <p:attrName>ppt_w</p:attrName>
                                        </p:attrNameLst>
                                      </p:cBhvr>
                                      <p:tavLst>
                                        <p:tav tm="0">
                                          <p:val>
                                            <p:fltVal val="0"/>
                                          </p:val>
                                        </p:tav>
                                        <p:tav tm="100000">
                                          <p:val>
                                            <p:strVal val="#ppt_w"/>
                                          </p:val>
                                        </p:tav>
                                      </p:tavLst>
                                    </p:anim>
                                    <p:anim calcmode="lin" valueType="num">
                                      <p:cBhvr>
                                        <p:cTn id="27" dur="500" fill="hold"/>
                                        <p:tgtEl>
                                          <p:spTgt spid="6"/>
                                        </p:tgtEl>
                                        <p:attrNameLst>
                                          <p:attrName>ppt_h</p:attrName>
                                        </p:attrNameLst>
                                      </p:cBhvr>
                                      <p:tavLst>
                                        <p:tav tm="0">
                                          <p:val>
                                            <p:fltVal val="0"/>
                                          </p:val>
                                        </p:tav>
                                        <p:tav tm="100000">
                                          <p:val>
                                            <p:strVal val="#ppt_h"/>
                                          </p:val>
                                        </p:tav>
                                      </p:tavLst>
                                    </p:anim>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Proposed New Officer Retreat Agenda</a:t>
            </a:r>
            <a:endParaRPr lang="en-US" b="1" dirty="0">
              <a:solidFill>
                <a:schemeClr val="accent1"/>
              </a:solidFill>
            </a:endParaRPr>
          </a:p>
        </p:txBody>
      </p:sp>
      <p:sp>
        <p:nvSpPr>
          <p:cNvPr id="3" name="Content Placeholder 2"/>
          <p:cNvSpPr>
            <a:spLocks noGrp="1"/>
          </p:cNvSpPr>
          <p:nvPr>
            <p:ph sz="quarter" idx="1"/>
          </p:nvPr>
        </p:nvSpPr>
        <p:spPr>
          <a:xfrm>
            <a:off x="2209800" y="1527048"/>
            <a:ext cx="6629400" cy="4797552"/>
          </a:xfrm>
        </p:spPr>
        <p:txBody>
          <a:bodyPr>
            <a:noAutofit/>
          </a:bodyPr>
          <a:lstStyle/>
          <a:p>
            <a:pPr>
              <a:spcAft>
                <a:spcPts val="400"/>
              </a:spcAft>
            </a:pPr>
            <a:r>
              <a:rPr lang="en-US" sz="1500" b="1" dirty="0" smtClean="0"/>
              <a:t>Consciousness of Self </a:t>
            </a:r>
            <a:r>
              <a:rPr lang="en-US" sz="1500" dirty="0" smtClean="0"/>
              <a:t>– What values does each officer bring to the position? To the college? What are the shared values among all the officers? What are similarities to capitalize on?</a:t>
            </a:r>
          </a:p>
          <a:p>
            <a:pPr>
              <a:spcAft>
                <a:spcPts val="400"/>
              </a:spcAft>
            </a:pPr>
            <a:r>
              <a:rPr lang="en-US" sz="1500" b="1" dirty="0" smtClean="0"/>
              <a:t>Congruence</a:t>
            </a:r>
            <a:r>
              <a:rPr lang="en-US" sz="1500" dirty="0" smtClean="0"/>
              <a:t> – In small groups, officers discuss what their shared values congruence looks like/sounds like.  Expectations are shared.</a:t>
            </a:r>
          </a:p>
          <a:p>
            <a:pPr>
              <a:spcAft>
                <a:spcPts val="400"/>
              </a:spcAft>
            </a:pPr>
            <a:r>
              <a:rPr lang="en-US" sz="1500" b="1" dirty="0" smtClean="0"/>
              <a:t>Commitment</a:t>
            </a:r>
            <a:r>
              <a:rPr lang="en-US" sz="1500" dirty="0" smtClean="0"/>
              <a:t> – Officers discuss what competing commitments will keep them from giving 100% and what motivates them to succeed.  Competing priorities are shared so commitment is clearly articulated.</a:t>
            </a:r>
          </a:p>
          <a:p>
            <a:pPr>
              <a:spcAft>
                <a:spcPts val="400"/>
              </a:spcAft>
            </a:pPr>
            <a:r>
              <a:rPr lang="en-US" sz="1500" b="1" dirty="0" smtClean="0"/>
              <a:t>Collaboration</a:t>
            </a:r>
            <a:r>
              <a:rPr lang="en-US" sz="1500" dirty="0" smtClean="0"/>
              <a:t> – Trust-building exercises should be incorporated so that new team dynamics begin to take hold.  Highlight connections among all positions so proposed goals are clear for everyone to achieve.</a:t>
            </a:r>
          </a:p>
          <a:p>
            <a:pPr>
              <a:spcAft>
                <a:spcPts val="400"/>
              </a:spcAft>
            </a:pPr>
            <a:r>
              <a:rPr lang="en-US" sz="1500" b="1" dirty="0" smtClean="0"/>
              <a:t>Common Purpose </a:t>
            </a:r>
            <a:r>
              <a:rPr lang="en-US" sz="1500" dirty="0" smtClean="0"/>
              <a:t>– Develop/update Vision/Mission/Goals for the current Board.  Discuss how each positions helps others reach all goals.</a:t>
            </a:r>
          </a:p>
          <a:p>
            <a:pPr>
              <a:spcAft>
                <a:spcPts val="400"/>
              </a:spcAft>
            </a:pPr>
            <a:r>
              <a:rPr lang="en-US" sz="1500" b="1" dirty="0" smtClean="0"/>
              <a:t>Controversy with Civility </a:t>
            </a:r>
            <a:r>
              <a:rPr lang="en-US" sz="1500" dirty="0" smtClean="0"/>
              <a:t>– How will officers hold each other accountable?  Confront each other? Discuss communication styles, or administer communication styles workshop like the DISC.</a:t>
            </a:r>
          </a:p>
          <a:p>
            <a:pPr>
              <a:spcAft>
                <a:spcPts val="400"/>
              </a:spcAft>
            </a:pPr>
            <a:r>
              <a:rPr lang="en-US" sz="1500" b="1" dirty="0" smtClean="0"/>
              <a:t>Citizenship</a:t>
            </a:r>
            <a:r>
              <a:rPr lang="en-US" sz="1500" dirty="0" smtClean="0"/>
              <a:t> –How will the officers work to impact the larger Greek community?  The campus community?  The city or region?</a:t>
            </a:r>
            <a:endParaRPr lang="en-US" sz="1500" dirty="0"/>
          </a:p>
        </p:txBody>
      </p:sp>
      <p:sp>
        <p:nvSpPr>
          <p:cNvPr id="4" name="TextBox 3"/>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
        <p:nvSpPr>
          <p:cNvPr id="5" name="TextBox 4"/>
          <p:cNvSpPr txBox="1"/>
          <p:nvPr/>
        </p:nvSpPr>
        <p:spPr>
          <a:xfrm>
            <a:off x="228600" y="1600200"/>
            <a:ext cx="2057400" cy="4770537"/>
          </a:xfrm>
          <a:prstGeom prst="rect">
            <a:avLst/>
          </a:prstGeom>
          <a:noFill/>
        </p:spPr>
        <p:txBody>
          <a:bodyPr wrap="square" rtlCol="0">
            <a:spAutoFit/>
          </a:bodyPr>
          <a:lstStyle/>
          <a:p>
            <a:pPr>
              <a:buFont typeface="Arial" pitchFamily="34" charset="0"/>
              <a:buChar char="•"/>
            </a:pPr>
            <a:r>
              <a:rPr lang="en-US" sz="1600" dirty="0" smtClean="0"/>
              <a:t>Who Are You/Team Builders</a:t>
            </a:r>
          </a:p>
          <a:p>
            <a:pPr>
              <a:buFont typeface="Arial" pitchFamily="34" charset="0"/>
              <a:buChar char="•"/>
            </a:pPr>
            <a:endParaRPr lang="en-US" sz="1600" dirty="0" smtClean="0"/>
          </a:p>
          <a:p>
            <a:pPr>
              <a:buFont typeface="Arial" pitchFamily="34" charset="0"/>
              <a:buChar char="•"/>
            </a:pPr>
            <a:r>
              <a:rPr lang="en-US" sz="1600" dirty="0" smtClean="0"/>
              <a:t>Group Expectations</a:t>
            </a:r>
          </a:p>
          <a:p>
            <a:pPr>
              <a:buFont typeface="Arial" pitchFamily="34" charset="0"/>
              <a:buChar char="•"/>
            </a:pPr>
            <a:endParaRPr lang="en-US" sz="1600" dirty="0" smtClean="0"/>
          </a:p>
          <a:p>
            <a:pPr>
              <a:buFont typeface="Arial" pitchFamily="34" charset="0"/>
              <a:buChar char="•"/>
            </a:pPr>
            <a:r>
              <a:rPr lang="en-US" sz="1600" dirty="0" smtClean="0"/>
              <a:t>Accountability </a:t>
            </a:r>
          </a:p>
          <a:p>
            <a:pPr>
              <a:buFont typeface="Arial" pitchFamily="34" charset="0"/>
              <a:buChar char="•"/>
            </a:pPr>
            <a:endParaRPr lang="en-US" sz="1600" dirty="0" smtClean="0"/>
          </a:p>
          <a:p>
            <a:pPr>
              <a:buFont typeface="Arial" pitchFamily="34" charset="0"/>
              <a:buChar char="•"/>
            </a:pPr>
            <a:r>
              <a:rPr lang="en-US" sz="1600" dirty="0" smtClean="0"/>
              <a:t>Trust-Builder Exercise</a:t>
            </a:r>
          </a:p>
          <a:p>
            <a:pPr>
              <a:buFont typeface="Arial" pitchFamily="34" charset="0"/>
              <a:buChar char="•"/>
            </a:pPr>
            <a:endParaRPr lang="en-US" sz="1600" dirty="0" smtClean="0"/>
          </a:p>
          <a:p>
            <a:pPr>
              <a:buFont typeface="Arial" pitchFamily="34" charset="0"/>
              <a:buChar char="•"/>
            </a:pPr>
            <a:r>
              <a:rPr lang="en-US" sz="1600" dirty="0" smtClean="0"/>
              <a:t>Goal Setting</a:t>
            </a:r>
          </a:p>
          <a:p>
            <a:pPr>
              <a:buFont typeface="Arial" pitchFamily="34" charset="0"/>
              <a:buChar char="•"/>
            </a:pPr>
            <a:endParaRPr lang="en-US" sz="1600" dirty="0" smtClean="0"/>
          </a:p>
          <a:p>
            <a:pPr>
              <a:buFont typeface="Arial" pitchFamily="34" charset="0"/>
              <a:buChar char="•"/>
            </a:pPr>
            <a:r>
              <a:rPr lang="en-US" sz="1600" dirty="0" smtClean="0"/>
              <a:t>Communication Styles/Conflict Styles</a:t>
            </a:r>
          </a:p>
          <a:p>
            <a:pPr>
              <a:buFont typeface="Arial" pitchFamily="34" charset="0"/>
              <a:buChar char="•"/>
            </a:pPr>
            <a:endParaRPr lang="en-US" sz="1600" dirty="0" smtClean="0"/>
          </a:p>
          <a:p>
            <a:pPr>
              <a:buFont typeface="Arial" pitchFamily="34" charset="0"/>
              <a:buChar char="•"/>
            </a:pPr>
            <a:r>
              <a:rPr lang="en-US" sz="1600" dirty="0" smtClean="0"/>
              <a:t>Who Are We/ Taking It Back Home</a:t>
            </a:r>
            <a:endParaRPr lang="en-US" sz="16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Proposed New Member Training</a:t>
            </a:r>
            <a:endParaRPr lang="en-US" b="1" dirty="0">
              <a:solidFill>
                <a:schemeClr val="accent1"/>
              </a:solidFill>
            </a:endParaRPr>
          </a:p>
        </p:txBody>
      </p:sp>
      <p:sp>
        <p:nvSpPr>
          <p:cNvPr id="3" name="Content Placeholder 2"/>
          <p:cNvSpPr>
            <a:spLocks noGrp="1"/>
          </p:cNvSpPr>
          <p:nvPr>
            <p:ph sz="quarter" idx="1"/>
          </p:nvPr>
        </p:nvSpPr>
        <p:spPr>
          <a:xfrm>
            <a:off x="304800" y="1600200"/>
            <a:ext cx="8500872" cy="4724400"/>
          </a:xfrm>
        </p:spPr>
        <p:txBody>
          <a:bodyPr>
            <a:noAutofit/>
          </a:bodyPr>
          <a:lstStyle/>
          <a:p>
            <a:pPr>
              <a:spcAft>
                <a:spcPts val="400"/>
              </a:spcAft>
            </a:pPr>
            <a:r>
              <a:rPr lang="en-US" sz="1500" b="1" dirty="0" smtClean="0"/>
              <a:t>Consciousness of Self </a:t>
            </a:r>
            <a:r>
              <a:rPr lang="en-US" sz="1500" dirty="0" smtClean="0"/>
              <a:t>– Ask new members: Where did your values come from?  How have they changed? What values do you have that matter to you most?  To your new chapter?  To the Fraternity/Sorority community? What are the shared values among all the members?</a:t>
            </a:r>
          </a:p>
          <a:p>
            <a:pPr>
              <a:spcAft>
                <a:spcPts val="400"/>
              </a:spcAft>
            </a:pPr>
            <a:r>
              <a:rPr lang="en-US" sz="1500" b="1" dirty="0" smtClean="0"/>
              <a:t>Congruence</a:t>
            </a:r>
            <a:r>
              <a:rPr lang="en-US" sz="1500" dirty="0" smtClean="0"/>
              <a:t> – By chapter, new members discuss what their shared values congruence looks like/sounds like.  Expectations are shared on how values should be lived daily.  Discuss the stereotypes of Fraternity/Sorority members and the connection to incongruent values.</a:t>
            </a:r>
          </a:p>
          <a:p>
            <a:pPr>
              <a:spcAft>
                <a:spcPts val="400"/>
              </a:spcAft>
            </a:pPr>
            <a:r>
              <a:rPr lang="en-US" sz="1500" b="1" dirty="0" smtClean="0"/>
              <a:t>Commitment</a:t>
            </a:r>
            <a:r>
              <a:rPr lang="en-US" sz="1500" dirty="0" smtClean="0"/>
              <a:t> – New members discuss what other competing commitments will keep them from giving 100% and what motivates them to succeed.  Time management &amp; priority making discussed.</a:t>
            </a:r>
          </a:p>
          <a:p>
            <a:pPr>
              <a:spcAft>
                <a:spcPts val="400"/>
              </a:spcAft>
            </a:pPr>
            <a:r>
              <a:rPr lang="en-US" sz="1500" b="1" dirty="0" smtClean="0"/>
              <a:t>Collaboration</a:t>
            </a:r>
            <a:r>
              <a:rPr lang="en-US" sz="1500" dirty="0" smtClean="0"/>
              <a:t> – Trust-building exercises should be incorporated so that new team dynamics begin to take hold across chapters.</a:t>
            </a:r>
          </a:p>
          <a:p>
            <a:pPr>
              <a:spcAft>
                <a:spcPts val="400"/>
              </a:spcAft>
            </a:pPr>
            <a:r>
              <a:rPr lang="en-US" sz="1500" b="1" dirty="0" smtClean="0"/>
              <a:t>Common Purpose </a:t>
            </a:r>
            <a:r>
              <a:rPr lang="en-US" sz="1500" dirty="0" smtClean="0"/>
              <a:t>– As new members of the Greek community, what is a new vision that the new members can work toward?  What can new members do to engage in the community?</a:t>
            </a:r>
          </a:p>
          <a:p>
            <a:pPr>
              <a:spcAft>
                <a:spcPts val="400"/>
              </a:spcAft>
            </a:pPr>
            <a:r>
              <a:rPr lang="en-US" sz="1500" b="1" dirty="0" smtClean="0"/>
              <a:t>Controversy with Civility </a:t>
            </a:r>
            <a:r>
              <a:rPr lang="en-US" sz="1500" dirty="0" smtClean="0"/>
              <a:t>– How will  new members confront actions of their older brothers and sisters?  Among other new members?  </a:t>
            </a:r>
          </a:p>
          <a:p>
            <a:pPr>
              <a:spcAft>
                <a:spcPts val="400"/>
              </a:spcAft>
            </a:pPr>
            <a:r>
              <a:rPr lang="en-US" sz="1500" b="1" dirty="0" smtClean="0"/>
              <a:t>Citizenship</a:t>
            </a:r>
            <a:r>
              <a:rPr lang="en-US" sz="1500" dirty="0" smtClean="0"/>
              <a:t> –How will the new members work to impact the larger Greek community?  The campus community?  The city or region?</a:t>
            </a:r>
            <a:endParaRPr lang="en-US" sz="1500" dirty="0"/>
          </a:p>
        </p:txBody>
      </p:sp>
      <p:sp>
        <p:nvSpPr>
          <p:cNvPr id="4" name="TextBox 3"/>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Change</a:t>
            </a:r>
            <a:endParaRPr lang="en-US" b="1" dirty="0">
              <a:solidFill>
                <a:schemeClr val="accent1"/>
              </a:solidFill>
            </a:endParaRPr>
          </a:p>
        </p:txBody>
      </p:sp>
      <p:sp>
        <p:nvSpPr>
          <p:cNvPr id="3" name="Content Placeholder 2"/>
          <p:cNvSpPr>
            <a:spLocks noGrp="1"/>
          </p:cNvSpPr>
          <p:nvPr>
            <p:ph sz="quarter" idx="1"/>
          </p:nvPr>
        </p:nvSpPr>
        <p:spPr>
          <a:xfrm>
            <a:off x="381000" y="1527048"/>
            <a:ext cx="8382000" cy="4572000"/>
          </a:xfrm>
        </p:spPr>
        <p:txBody>
          <a:bodyPr>
            <a:noAutofit/>
          </a:bodyPr>
          <a:lstStyle/>
          <a:p>
            <a:pPr>
              <a:buNone/>
            </a:pPr>
            <a:r>
              <a:rPr lang="en-US" sz="2400" b="1" i="1" dirty="0" smtClean="0"/>
              <a:t>Change</a:t>
            </a:r>
            <a:r>
              <a:rPr lang="en-US" sz="2400" dirty="0" smtClean="0"/>
              <a:t> refers to the ability to adapt to environments and situations that are constantly evolving.  The ability to adapt effectively while maintaining the core functions of the group is a skill necessary in effective leaders. </a:t>
            </a:r>
            <a:endParaRPr lang="en-US" sz="2400" dirty="0"/>
          </a:p>
        </p:txBody>
      </p:sp>
      <p:sp>
        <p:nvSpPr>
          <p:cNvPr id="4" name="Rectangle 3"/>
          <p:cNvSpPr/>
          <p:nvPr/>
        </p:nvSpPr>
        <p:spPr>
          <a:xfrm>
            <a:off x="3352800" y="5943600"/>
            <a:ext cx="5562600" cy="400110"/>
          </a:xfrm>
          <a:prstGeom prst="rect">
            <a:avLst/>
          </a:prstGeom>
        </p:spPr>
        <p:txBody>
          <a:bodyPr wrap="square">
            <a:spAutoFit/>
          </a:bodyPr>
          <a:lstStyle/>
          <a:p>
            <a:pPr algn="r"/>
            <a:r>
              <a:rPr lang="en-US" sz="1000" dirty="0"/>
              <a:t>Higher Education Research Institute.  (1996) A social change model of leadership development.  (3</a:t>
            </a:r>
            <a:r>
              <a:rPr lang="en-US" sz="1000" baseline="30000" dirty="0"/>
              <a:t>rd</a:t>
            </a:r>
            <a:r>
              <a:rPr lang="en-US" sz="1000" dirty="0"/>
              <a:t> ed.).  College Park, MD: National Clearinghouse for Leadership Programs. </a:t>
            </a:r>
          </a:p>
        </p:txBody>
      </p:sp>
      <p:sp>
        <p:nvSpPr>
          <p:cNvPr id="5" name="TextBox 4"/>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Social Change Model Resources</a:t>
            </a:r>
            <a:endParaRPr lang="en-US" b="1" dirty="0">
              <a:solidFill>
                <a:schemeClr val="accent1"/>
              </a:solidFill>
            </a:endParaRPr>
          </a:p>
        </p:txBody>
      </p:sp>
      <p:sp>
        <p:nvSpPr>
          <p:cNvPr id="3" name="Content Placeholder 2"/>
          <p:cNvSpPr>
            <a:spLocks noGrp="1"/>
          </p:cNvSpPr>
          <p:nvPr>
            <p:ph sz="quarter" idx="1"/>
          </p:nvPr>
        </p:nvSpPr>
        <p:spPr>
          <a:xfrm>
            <a:off x="381000" y="1527048"/>
            <a:ext cx="8382000" cy="4572000"/>
          </a:xfrm>
        </p:spPr>
        <p:txBody>
          <a:bodyPr>
            <a:noAutofit/>
          </a:bodyPr>
          <a:lstStyle/>
          <a:p>
            <a:pPr>
              <a:buNone/>
            </a:pPr>
            <a:r>
              <a:rPr lang="en-US" sz="2400" b="1" dirty="0" smtClean="0"/>
              <a:t>Leadership for a Better World: Understanding the Social Change Model of Leadership Development – Instructor’s Manual</a:t>
            </a:r>
          </a:p>
          <a:p>
            <a:pPr>
              <a:buNone/>
            </a:pPr>
            <a:r>
              <a:rPr lang="en-US" sz="1600" dirty="0" smtClean="0"/>
              <a:t>http</a:t>
            </a:r>
            <a:r>
              <a:rPr lang="en-US" sz="1600" dirty="0"/>
              <a:t>://</a:t>
            </a:r>
            <a:r>
              <a:rPr lang="en-US" sz="1600" dirty="0" smtClean="0"/>
              <a:t>www.nclp.umd.edu/include/pdfs/publications/leadership_for_a_better_world.pdf</a:t>
            </a:r>
          </a:p>
          <a:p>
            <a:pPr>
              <a:buNone/>
            </a:pPr>
            <a:endParaRPr lang="en-US" sz="2400" b="1" dirty="0" smtClean="0"/>
          </a:p>
          <a:p>
            <a:pPr>
              <a:buNone/>
            </a:pPr>
            <a:r>
              <a:rPr lang="en-US" sz="2400" b="1" dirty="0" smtClean="0"/>
              <a:t>A </a:t>
            </a:r>
            <a:r>
              <a:rPr lang="en-US" sz="2400" b="1" dirty="0"/>
              <a:t>Social Change Model of Leadership Development </a:t>
            </a:r>
            <a:r>
              <a:rPr lang="en-US" sz="2400" b="1" dirty="0" smtClean="0"/>
              <a:t>Guidebook</a:t>
            </a:r>
          </a:p>
          <a:p>
            <a:pPr>
              <a:buNone/>
            </a:pPr>
            <a:r>
              <a:rPr lang="en-US" sz="1600" dirty="0"/>
              <a:t>http://socialchangemodel.ning.com/page/books-and-publications</a:t>
            </a:r>
            <a:endParaRPr lang="en-US" sz="1600" dirty="0" smtClean="0"/>
          </a:p>
          <a:p>
            <a:pPr>
              <a:buNone/>
            </a:pPr>
            <a:endParaRPr lang="en-US" sz="2400" dirty="0"/>
          </a:p>
          <a:p>
            <a:pPr>
              <a:buNone/>
            </a:pPr>
            <a:endParaRPr lang="en-US" sz="2400" dirty="0"/>
          </a:p>
        </p:txBody>
      </p:sp>
      <p:sp>
        <p:nvSpPr>
          <p:cNvPr id="5" name="TextBox 4"/>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extLst>
      <p:ext uri="{BB962C8B-B14F-4D97-AF65-F5344CB8AC3E}">
        <p14:creationId xmlns:p14="http://schemas.microsoft.com/office/powerpoint/2010/main" xmlns="" val="2153288317"/>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819400"/>
            <a:ext cx="8686800" cy="1752600"/>
          </a:xfrm>
        </p:spPr>
        <p:txBody>
          <a:bodyPr>
            <a:normAutofit/>
          </a:bodyPr>
          <a:lstStyle/>
          <a:p>
            <a:r>
              <a:rPr lang="en-US" sz="3600" dirty="0" smtClean="0">
                <a:solidFill>
                  <a:srgbClr val="0070C0"/>
                </a:solidFill>
              </a:rPr>
              <a:t>Joseph Rios </a:t>
            </a:r>
          </a:p>
          <a:p>
            <a:r>
              <a:rPr lang="en-US" sz="2000" dirty="0" smtClean="0">
                <a:solidFill>
                  <a:srgbClr val="0070C0"/>
                </a:solidFill>
              </a:rPr>
              <a:t>Director, Member Education</a:t>
            </a:r>
          </a:p>
          <a:p>
            <a:r>
              <a:rPr lang="en-US" dirty="0" smtClean="0">
                <a:solidFill>
                  <a:srgbClr val="0070C0"/>
                </a:solidFill>
              </a:rPr>
              <a:t>Tau Delta Phi Fraternity, jrios@taudelt.net</a:t>
            </a:r>
          </a:p>
          <a:p>
            <a:endParaRPr lang="en-US" dirty="0"/>
          </a:p>
        </p:txBody>
      </p:sp>
      <p:sp>
        <p:nvSpPr>
          <p:cNvPr id="2" name="Title 1"/>
          <p:cNvSpPr>
            <a:spLocks noGrp="1"/>
          </p:cNvSpPr>
          <p:nvPr>
            <p:ph type="ctrTitle"/>
          </p:nvPr>
        </p:nvSpPr>
        <p:spPr>
          <a:xfrm>
            <a:off x="457200" y="381000"/>
            <a:ext cx="8305800" cy="1752600"/>
          </a:xfrm>
        </p:spPr>
        <p:txBody>
          <a:bodyPr>
            <a:normAutofit fontScale="90000"/>
          </a:bodyPr>
          <a:lstStyle/>
          <a:p>
            <a:r>
              <a:rPr lang="en-US" b="1" dirty="0" smtClean="0"/>
              <a:t>Values Congruence through Leadership Training: </a:t>
            </a:r>
            <a:br>
              <a:rPr lang="en-US" b="1" dirty="0" smtClean="0"/>
            </a:br>
            <a:r>
              <a:rPr lang="en-US" b="1" dirty="0" smtClean="0"/>
              <a:t>Using the Social Change Model</a:t>
            </a:r>
            <a:endParaRPr lang="en-US" dirty="0"/>
          </a:p>
        </p:txBody>
      </p:sp>
      <p:pic>
        <p:nvPicPr>
          <p:cNvPr id="4" name="Picture 3" descr="tau delta phi logo design 2.png"/>
          <p:cNvPicPr>
            <a:picLocks noChangeAspect="1"/>
          </p:cNvPicPr>
          <p:nvPr/>
        </p:nvPicPr>
        <p:blipFill>
          <a:blip r:embed="rId3" cstate="print"/>
          <a:stretch>
            <a:fillRect/>
          </a:stretch>
        </p:blipFill>
        <p:spPr>
          <a:xfrm>
            <a:off x="3075915" y="4648200"/>
            <a:ext cx="3096285" cy="1447800"/>
          </a:xfrm>
          <a:prstGeom prst="rect">
            <a:avLst/>
          </a:prstGeom>
        </p:spPr>
      </p:pic>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Agenda</a:t>
            </a:r>
            <a:endParaRPr lang="en-US" b="1" dirty="0">
              <a:solidFill>
                <a:schemeClr val="accent1"/>
              </a:solidFill>
            </a:endParaRPr>
          </a:p>
        </p:txBody>
      </p:sp>
      <p:sp>
        <p:nvSpPr>
          <p:cNvPr id="3" name="Content Placeholder 2"/>
          <p:cNvSpPr>
            <a:spLocks noGrp="1"/>
          </p:cNvSpPr>
          <p:nvPr>
            <p:ph sz="quarter" idx="1"/>
          </p:nvPr>
        </p:nvSpPr>
        <p:spPr/>
        <p:txBody>
          <a:bodyPr>
            <a:normAutofit lnSpcReduction="10000"/>
          </a:bodyPr>
          <a:lstStyle/>
          <a:p>
            <a:r>
              <a:rPr lang="en-US" dirty="0" smtClean="0"/>
              <a:t>Introductions</a:t>
            </a:r>
          </a:p>
          <a:p>
            <a:r>
              <a:rPr lang="en-US" dirty="0" smtClean="0"/>
              <a:t>What Do You Want Your Students to Learn?</a:t>
            </a:r>
          </a:p>
          <a:p>
            <a:pPr lvl="1"/>
            <a:r>
              <a:rPr lang="en-US" dirty="0" smtClean="0"/>
              <a:t>Values-Based Leadership</a:t>
            </a:r>
          </a:p>
          <a:p>
            <a:r>
              <a:rPr lang="en-US" dirty="0" smtClean="0"/>
              <a:t>What is the Social Change Model</a:t>
            </a:r>
          </a:p>
          <a:p>
            <a:r>
              <a:rPr lang="en-US" dirty="0" smtClean="0"/>
              <a:t>The Relationships of the Dimensions</a:t>
            </a:r>
          </a:p>
          <a:p>
            <a:pPr lvl="1"/>
            <a:r>
              <a:rPr lang="en-US" dirty="0" smtClean="0"/>
              <a:t>Individual Values</a:t>
            </a:r>
          </a:p>
          <a:p>
            <a:pPr lvl="1"/>
            <a:r>
              <a:rPr lang="en-US" dirty="0" smtClean="0"/>
              <a:t>Group Values</a:t>
            </a:r>
          </a:p>
          <a:p>
            <a:pPr lvl="1"/>
            <a:r>
              <a:rPr lang="en-US" dirty="0" smtClean="0"/>
              <a:t>Society/Community Values</a:t>
            </a:r>
          </a:p>
          <a:p>
            <a:r>
              <a:rPr lang="en-US" dirty="0" smtClean="0"/>
              <a:t>Small Group Exercise</a:t>
            </a:r>
          </a:p>
          <a:p>
            <a:r>
              <a:rPr lang="en-US" dirty="0" smtClean="0"/>
              <a:t>Working Toward Change</a:t>
            </a:r>
          </a:p>
        </p:txBody>
      </p:sp>
      <p:sp>
        <p:nvSpPr>
          <p:cNvPr id="4" name="TextBox 3"/>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chemeClr val="accent1"/>
                </a:solidFill>
              </a:rPr>
              <a:t>What Do You Want Your Students to Learn?</a:t>
            </a:r>
            <a:endParaRPr lang="en-US" sz="2800" b="1" dirty="0">
              <a:solidFill>
                <a:schemeClr val="accent1"/>
              </a:solidFill>
            </a:endParaRPr>
          </a:p>
        </p:txBody>
      </p:sp>
      <p:sp>
        <p:nvSpPr>
          <p:cNvPr id="3" name="Content Placeholder 2"/>
          <p:cNvSpPr>
            <a:spLocks noGrp="1"/>
          </p:cNvSpPr>
          <p:nvPr>
            <p:ph sz="quarter" idx="1"/>
          </p:nvPr>
        </p:nvSpPr>
        <p:spPr/>
        <p:txBody>
          <a:bodyPr>
            <a:normAutofit/>
          </a:bodyPr>
          <a:lstStyle/>
          <a:p>
            <a:pPr>
              <a:buNone/>
            </a:pPr>
            <a:r>
              <a:rPr lang="en-US" sz="4400" dirty="0" smtClean="0"/>
              <a:t>When you think about what you’re tasked to accomplish as an advisor with your students – what are the overarching </a:t>
            </a:r>
            <a:r>
              <a:rPr lang="en-US" sz="4400" dirty="0" smtClean="0"/>
              <a:t>outcomes you </a:t>
            </a:r>
            <a:r>
              <a:rPr lang="en-US" sz="4400" dirty="0" smtClean="0"/>
              <a:t>want them to learn?</a:t>
            </a:r>
            <a:endParaRPr lang="en-US" sz="4400" dirty="0"/>
          </a:p>
        </p:txBody>
      </p:sp>
      <p:sp>
        <p:nvSpPr>
          <p:cNvPr id="4" name="TextBox 3"/>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Values-Based Leadership</a:t>
            </a:r>
            <a:endParaRPr lang="en-US" b="1" dirty="0">
              <a:solidFill>
                <a:schemeClr val="accent1"/>
              </a:solidFill>
            </a:endParaRPr>
          </a:p>
        </p:txBody>
      </p:sp>
      <p:sp>
        <p:nvSpPr>
          <p:cNvPr id="3" name="Content Placeholder 2"/>
          <p:cNvSpPr>
            <a:spLocks noGrp="1"/>
          </p:cNvSpPr>
          <p:nvPr>
            <p:ph sz="quarter" idx="1"/>
          </p:nvPr>
        </p:nvSpPr>
        <p:spPr>
          <a:xfrm>
            <a:off x="301752" y="1600200"/>
            <a:ext cx="8503920" cy="4572000"/>
          </a:xfrm>
        </p:spPr>
        <p:txBody>
          <a:bodyPr>
            <a:normAutofit/>
          </a:bodyPr>
          <a:lstStyle/>
          <a:p>
            <a:pPr>
              <a:buNone/>
            </a:pPr>
            <a:r>
              <a:rPr lang="en-US" sz="4800" dirty="0" smtClean="0"/>
              <a:t>What does it mean to lead through your values?</a:t>
            </a:r>
            <a:endParaRPr lang="en-US" sz="4800" dirty="0"/>
          </a:p>
        </p:txBody>
      </p:sp>
      <p:sp>
        <p:nvSpPr>
          <p:cNvPr id="5" name="Rectangle 4"/>
          <p:cNvSpPr/>
          <p:nvPr/>
        </p:nvSpPr>
        <p:spPr>
          <a:xfrm>
            <a:off x="3048000" y="5791200"/>
            <a:ext cx="5867400" cy="400110"/>
          </a:xfrm>
          <a:prstGeom prst="rect">
            <a:avLst/>
          </a:prstGeom>
        </p:spPr>
        <p:txBody>
          <a:bodyPr wrap="square">
            <a:spAutoFit/>
          </a:bodyPr>
          <a:lstStyle/>
          <a:p>
            <a:pPr algn="r"/>
            <a:r>
              <a:rPr lang="en-US" sz="1000" i="1" dirty="0" smtClean="0"/>
              <a:t>The Institute of Values-Based Leadership: Defining Values-Based Leadership</a:t>
            </a:r>
          </a:p>
          <a:p>
            <a:pPr algn="r"/>
            <a:r>
              <a:rPr lang="en-US" sz="1000" i="1" dirty="0" smtClean="0"/>
              <a:t>http://values-based-leadership.institute.royalroads.ca/content/what-values-based-leadership</a:t>
            </a:r>
            <a:endParaRPr lang="en-US" sz="1000" dirty="0"/>
          </a:p>
        </p:txBody>
      </p:sp>
      <p:sp>
        <p:nvSpPr>
          <p:cNvPr id="6" name="Rectangle 5"/>
          <p:cNvSpPr/>
          <p:nvPr/>
        </p:nvSpPr>
        <p:spPr>
          <a:xfrm>
            <a:off x="457200" y="3581400"/>
            <a:ext cx="8305800" cy="830997"/>
          </a:xfrm>
          <a:prstGeom prst="rect">
            <a:avLst/>
          </a:prstGeom>
        </p:spPr>
        <p:txBody>
          <a:bodyPr wrap="square">
            <a:spAutoFit/>
          </a:bodyPr>
          <a:lstStyle/>
          <a:p>
            <a:r>
              <a:rPr lang="en-US" sz="1600" dirty="0" smtClean="0"/>
              <a:t>“Values-based leadership is the exercise of influence in relationships, teams, organizations and communities through choices and decisions guided by explicit and consistently practiced values that balance healthy self-interest and the common good.”</a:t>
            </a:r>
            <a:endParaRPr lang="en-US" sz="1600" dirty="0"/>
          </a:p>
        </p:txBody>
      </p:sp>
      <p:sp>
        <p:nvSpPr>
          <p:cNvPr id="7" name="TextBox 6"/>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Values-Based Leadership</a:t>
            </a:r>
            <a:endParaRPr lang="en-US" b="1" dirty="0">
              <a:solidFill>
                <a:schemeClr val="accent1"/>
              </a:solidFill>
            </a:endParaRPr>
          </a:p>
        </p:txBody>
      </p:sp>
      <p:sp>
        <p:nvSpPr>
          <p:cNvPr id="3" name="Content Placeholder 2"/>
          <p:cNvSpPr>
            <a:spLocks noGrp="1"/>
          </p:cNvSpPr>
          <p:nvPr>
            <p:ph sz="quarter" idx="1"/>
          </p:nvPr>
        </p:nvSpPr>
        <p:spPr>
          <a:xfrm>
            <a:off x="301752" y="1600200"/>
            <a:ext cx="8503920" cy="4572000"/>
          </a:xfrm>
        </p:spPr>
        <p:txBody>
          <a:bodyPr>
            <a:normAutofit/>
          </a:bodyPr>
          <a:lstStyle/>
          <a:p>
            <a:pPr>
              <a:buNone/>
            </a:pPr>
            <a:r>
              <a:rPr lang="en-US" sz="4800" dirty="0" smtClean="0"/>
              <a:t>Why is it critical for Greek Life professionals to educate about values congruence?</a:t>
            </a:r>
            <a:endParaRPr lang="en-US" sz="4800" dirty="0"/>
          </a:p>
        </p:txBody>
      </p:sp>
      <p:sp>
        <p:nvSpPr>
          <p:cNvPr id="5" name="Rectangle 4"/>
          <p:cNvSpPr/>
          <p:nvPr/>
        </p:nvSpPr>
        <p:spPr>
          <a:xfrm>
            <a:off x="3048000" y="5791200"/>
            <a:ext cx="5867400" cy="400110"/>
          </a:xfrm>
          <a:prstGeom prst="rect">
            <a:avLst/>
          </a:prstGeom>
        </p:spPr>
        <p:txBody>
          <a:bodyPr wrap="square">
            <a:spAutoFit/>
          </a:bodyPr>
          <a:lstStyle/>
          <a:p>
            <a:pPr algn="r"/>
            <a:r>
              <a:rPr lang="en-US" sz="1000" i="1" dirty="0" smtClean="0"/>
              <a:t>Oracle: The Research Journal of the Association of Fraternity Advisors</a:t>
            </a:r>
          </a:p>
          <a:p>
            <a:pPr algn="r"/>
            <a:r>
              <a:rPr lang="en-US" sz="1000" i="1" dirty="0" smtClean="0"/>
              <a:t>Vol. 4, Iss. 1, February 2009</a:t>
            </a:r>
            <a:endParaRPr lang="en-US" sz="1000" dirty="0"/>
          </a:p>
        </p:txBody>
      </p:sp>
      <p:sp>
        <p:nvSpPr>
          <p:cNvPr id="6" name="Rectangle 5"/>
          <p:cNvSpPr/>
          <p:nvPr/>
        </p:nvSpPr>
        <p:spPr>
          <a:xfrm>
            <a:off x="457200" y="3810000"/>
            <a:ext cx="8305800" cy="1815882"/>
          </a:xfrm>
          <a:prstGeom prst="rect">
            <a:avLst/>
          </a:prstGeom>
        </p:spPr>
        <p:txBody>
          <a:bodyPr wrap="square">
            <a:spAutoFit/>
          </a:bodyPr>
          <a:lstStyle/>
          <a:p>
            <a:r>
              <a:rPr lang="en-US" sz="1600" dirty="0" smtClean="0"/>
              <a:t>“It is evident that although chapters build community and friendships through their activities, they still foster destructive values like alcohol abuse, homogeneity, and poor cognitive development…. Professionals, both campus-based and organizational, should capitalize on opportunities to address incongruence.  By knowing what fraternity and sorority members value, one can move past conversations confined to organizational creeds into an action-based approach by helping develop programs, activities, and behaviors that connect the enacted and espoused values. (Matthews et al., 2009)</a:t>
            </a:r>
            <a:endParaRPr lang="en-US" sz="1600" dirty="0"/>
          </a:p>
        </p:txBody>
      </p:sp>
      <p:sp>
        <p:nvSpPr>
          <p:cNvPr id="7" name="TextBox 6"/>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What is the Social Change Model?</a:t>
            </a:r>
            <a:endParaRPr lang="en-US" b="1" dirty="0">
              <a:solidFill>
                <a:schemeClr val="accent1"/>
              </a:solidFill>
            </a:endParaRPr>
          </a:p>
        </p:txBody>
      </p:sp>
      <p:sp>
        <p:nvSpPr>
          <p:cNvPr id="3" name="Content Placeholder 2"/>
          <p:cNvSpPr>
            <a:spLocks noGrp="1"/>
          </p:cNvSpPr>
          <p:nvPr>
            <p:ph sz="quarter" idx="1"/>
          </p:nvPr>
        </p:nvSpPr>
        <p:spPr>
          <a:xfrm>
            <a:off x="301752" y="1600200"/>
            <a:ext cx="8503920" cy="4572000"/>
          </a:xfrm>
        </p:spPr>
        <p:txBody>
          <a:bodyPr>
            <a:normAutofit fontScale="85000" lnSpcReduction="20000"/>
          </a:bodyPr>
          <a:lstStyle/>
          <a:p>
            <a:pPr marL="0" indent="0">
              <a:buNone/>
            </a:pPr>
            <a:r>
              <a:rPr lang="en-US" dirty="0" smtClean="0"/>
              <a:t>Established in 1994, the Social Change Model approaches leadership as a purposeful, collaborative, values-based process that results in positive social change. The Model was built upon the following assumptions:</a:t>
            </a:r>
          </a:p>
          <a:p>
            <a:pPr lvl="1"/>
            <a:r>
              <a:rPr lang="en-US" dirty="0" smtClean="0">
                <a:solidFill>
                  <a:srgbClr val="002060"/>
                </a:solidFill>
              </a:rPr>
              <a:t>Leadership is socially responsible, it impacts change on behalf of others.</a:t>
            </a:r>
          </a:p>
          <a:p>
            <a:pPr lvl="1"/>
            <a:r>
              <a:rPr lang="en-US" dirty="0" smtClean="0">
                <a:solidFill>
                  <a:srgbClr val="002060"/>
                </a:solidFill>
              </a:rPr>
              <a:t>Leadership is collaborative.</a:t>
            </a:r>
          </a:p>
          <a:p>
            <a:pPr lvl="1"/>
            <a:r>
              <a:rPr lang="en-US" dirty="0" smtClean="0">
                <a:solidFill>
                  <a:srgbClr val="002060"/>
                </a:solidFill>
              </a:rPr>
              <a:t>Leadership is a process, not a position.</a:t>
            </a:r>
          </a:p>
          <a:p>
            <a:pPr lvl="1"/>
            <a:r>
              <a:rPr lang="en-US" dirty="0" smtClean="0">
                <a:solidFill>
                  <a:srgbClr val="002060"/>
                </a:solidFill>
              </a:rPr>
              <a:t>Leadership is inclusive and accessible to all people.</a:t>
            </a:r>
          </a:p>
          <a:p>
            <a:pPr lvl="1"/>
            <a:r>
              <a:rPr lang="en-US" dirty="0" smtClean="0">
                <a:solidFill>
                  <a:srgbClr val="002060"/>
                </a:solidFill>
              </a:rPr>
              <a:t>Leadership is values-based.</a:t>
            </a:r>
          </a:p>
          <a:p>
            <a:pPr lvl="1"/>
            <a:r>
              <a:rPr lang="en-US" dirty="0" smtClean="0">
                <a:solidFill>
                  <a:srgbClr val="002060"/>
                </a:solidFill>
              </a:rPr>
              <a:t>Community involvement/service is a powerful vehicle for leadership.</a:t>
            </a:r>
          </a:p>
          <a:p>
            <a:pPr>
              <a:buNone/>
            </a:pPr>
            <a:endParaRPr lang="en-US" dirty="0" smtClean="0"/>
          </a:p>
          <a:p>
            <a:pPr>
              <a:buNone/>
            </a:pPr>
            <a:r>
              <a:rPr lang="en-US" dirty="0" smtClean="0"/>
              <a:t>The Model is sometimes called the 7Cs for Change because it espouses seven values of leadership that occur on three dimensions with the goal of positive social change. Each dimension interacts with one another as shown below.</a:t>
            </a:r>
          </a:p>
        </p:txBody>
      </p:sp>
      <p:sp>
        <p:nvSpPr>
          <p:cNvPr id="4" name="TextBox 3"/>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The Relationship of the Dimensions</a:t>
            </a:r>
            <a:endParaRPr lang="en-US" b="1" dirty="0">
              <a:solidFill>
                <a:schemeClr val="accent1"/>
              </a:solidFill>
            </a:endParaRPr>
          </a:p>
        </p:txBody>
      </p:sp>
      <p:graphicFrame>
        <p:nvGraphicFramePr>
          <p:cNvPr id="6" name="Diagram 5"/>
          <p:cNvGraphicFramePr/>
          <p:nvPr/>
        </p:nvGraphicFramePr>
        <p:xfrm>
          <a:off x="1219200" y="1447800"/>
          <a:ext cx="6781800" cy="515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6">
                                            <p:graphicEl>
                                              <a:dgm id="{D0AED4D8-7229-4870-B562-78B090159A45}"/>
                                            </p:graphicEl>
                                          </p:spTgt>
                                        </p:tgtEl>
                                        <p:attrNameLst>
                                          <p:attrName>style.visibility</p:attrName>
                                        </p:attrNameLst>
                                      </p:cBhvr>
                                      <p:to>
                                        <p:strVal val="visible"/>
                                      </p:to>
                                    </p:set>
                                    <p:animEffect transition="in" filter="fade">
                                      <p:cBhvr>
                                        <p:cTn id="7" dur="2000"/>
                                        <p:tgtEl>
                                          <p:spTgt spid="6">
                                            <p:graphicEl>
                                              <a:dgm id="{D0AED4D8-7229-4870-B562-78B090159A4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6">
                                            <p:graphicEl>
                                              <a:dgm id="{89903357-B96C-47DC-BDC9-7A43B74AD788}"/>
                                            </p:graphicEl>
                                          </p:spTgt>
                                        </p:tgtEl>
                                        <p:attrNameLst>
                                          <p:attrName>style.visibility</p:attrName>
                                        </p:attrNameLst>
                                      </p:cBhvr>
                                      <p:to>
                                        <p:strVal val="visible"/>
                                      </p:to>
                                    </p:set>
                                    <p:animEffect transition="in" filter="fade">
                                      <p:cBhvr>
                                        <p:cTn id="12" dur="2000"/>
                                        <p:tgtEl>
                                          <p:spTgt spid="6">
                                            <p:graphicEl>
                                              <a:dgm id="{89903357-B96C-47DC-BDC9-7A43B74AD788}"/>
                                            </p:graphicEl>
                                          </p:spTgt>
                                        </p:tgtEl>
                                      </p:cBhvr>
                                    </p:animEffect>
                                  </p:childTnLst>
                                </p:cTn>
                              </p:par>
                              <p:par>
                                <p:cTn id="13" presetID="10" presetClass="entr" presetSubtype="0" fill="hold" grpId="1" nodeType="withEffect">
                                  <p:stCondLst>
                                    <p:cond delay="0"/>
                                  </p:stCondLst>
                                  <p:childTnLst>
                                    <p:set>
                                      <p:cBhvr>
                                        <p:cTn id="14" dur="1" fill="hold">
                                          <p:stCondLst>
                                            <p:cond delay="0"/>
                                          </p:stCondLst>
                                        </p:cTn>
                                        <p:tgtEl>
                                          <p:spTgt spid="6">
                                            <p:graphicEl>
                                              <a:dgm id="{FC9040E8-E815-4CF3-A7EC-B70352447725}"/>
                                            </p:graphicEl>
                                          </p:spTgt>
                                        </p:tgtEl>
                                        <p:attrNameLst>
                                          <p:attrName>style.visibility</p:attrName>
                                        </p:attrNameLst>
                                      </p:cBhvr>
                                      <p:to>
                                        <p:strVal val="visible"/>
                                      </p:to>
                                    </p:set>
                                    <p:animEffect transition="in" filter="fade">
                                      <p:cBhvr>
                                        <p:cTn id="15" dur="2000"/>
                                        <p:tgtEl>
                                          <p:spTgt spid="6">
                                            <p:graphicEl>
                                              <a:dgm id="{FC9040E8-E815-4CF3-A7EC-B70352447725}"/>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1" nodeType="clickEffect">
                                  <p:stCondLst>
                                    <p:cond delay="0"/>
                                  </p:stCondLst>
                                  <p:childTnLst>
                                    <p:set>
                                      <p:cBhvr>
                                        <p:cTn id="19" dur="1" fill="hold">
                                          <p:stCondLst>
                                            <p:cond delay="0"/>
                                          </p:stCondLst>
                                        </p:cTn>
                                        <p:tgtEl>
                                          <p:spTgt spid="6">
                                            <p:graphicEl>
                                              <a:dgm id="{EEA51D10-677F-4342-B549-4C07057BF9E1}"/>
                                            </p:graphicEl>
                                          </p:spTgt>
                                        </p:tgtEl>
                                        <p:attrNameLst>
                                          <p:attrName>style.visibility</p:attrName>
                                        </p:attrNameLst>
                                      </p:cBhvr>
                                      <p:to>
                                        <p:strVal val="visible"/>
                                      </p:to>
                                    </p:set>
                                    <p:animEffect transition="in" filter="fade">
                                      <p:cBhvr>
                                        <p:cTn id="20" dur="2000"/>
                                        <p:tgtEl>
                                          <p:spTgt spid="6">
                                            <p:graphicEl>
                                              <a:dgm id="{EEA51D10-677F-4342-B549-4C07057BF9E1}"/>
                                            </p:graphicEl>
                                          </p:spTgt>
                                        </p:tgtEl>
                                      </p:cBhvr>
                                    </p:animEffect>
                                  </p:childTnLst>
                                </p:cTn>
                              </p:par>
                              <p:par>
                                <p:cTn id="21" presetID="10" presetClass="entr" presetSubtype="0" fill="hold" grpId="1" nodeType="withEffect">
                                  <p:stCondLst>
                                    <p:cond delay="0"/>
                                  </p:stCondLst>
                                  <p:childTnLst>
                                    <p:set>
                                      <p:cBhvr>
                                        <p:cTn id="22" dur="1" fill="hold">
                                          <p:stCondLst>
                                            <p:cond delay="0"/>
                                          </p:stCondLst>
                                        </p:cTn>
                                        <p:tgtEl>
                                          <p:spTgt spid="6">
                                            <p:graphicEl>
                                              <a:dgm id="{5788058E-C4B2-4BDA-8944-D99B9A7D70F4}"/>
                                            </p:graphicEl>
                                          </p:spTgt>
                                        </p:tgtEl>
                                        <p:attrNameLst>
                                          <p:attrName>style.visibility</p:attrName>
                                        </p:attrNameLst>
                                      </p:cBhvr>
                                      <p:to>
                                        <p:strVal val="visible"/>
                                      </p:to>
                                    </p:set>
                                    <p:animEffect transition="in" filter="fade">
                                      <p:cBhvr>
                                        <p:cTn id="23" dur="2000"/>
                                        <p:tgtEl>
                                          <p:spTgt spid="6">
                                            <p:graphicEl>
                                              <a:dgm id="{5788058E-C4B2-4BDA-8944-D99B9A7D70F4}"/>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1" nodeType="clickEffect">
                                  <p:stCondLst>
                                    <p:cond delay="0"/>
                                  </p:stCondLst>
                                  <p:childTnLst>
                                    <p:set>
                                      <p:cBhvr>
                                        <p:cTn id="27" dur="1" fill="hold">
                                          <p:stCondLst>
                                            <p:cond delay="0"/>
                                          </p:stCondLst>
                                        </p:cTn>
                                        <p:tgtEl>
                                          <p:spTgt spid="6">
                                            <p:graphicEl>
                                              <a:dgm id="{56605A11-2232-4A82-8B1B-A011BC82E55E}"/>
                                            </p:graphicEl>
                                          </p:spTgt>
                                        </p:tgtEl>
                                        <p:attrNameLst>
                                          <p:attrName>style.visibility</p:attrName>
                                        </p:attrNameLst>
                                      </p:cBhvr>
                                      <p:to>
                                        <p:strVal val="visible"/>
                                      </p:to>
                                    </p:set>
                                    <p:animEffect transition="in" filter="fade">
                                      <p:cBhvr>
                                        <p:cTn id="28" dur="2000"/>
                                        <p:tgtEl>
                                          <p:spTgt spid="6">
                                            <p:graphicEl>
                                              <a:dgm id="{56605A11-2232-4A82-8B1B-A011BC82E55E}"/>
                                            </p:graphicEl>
                                          </p:spTgt>
                                        </p:tgtEl>
                                      </p:cBhvr>
                                    </p:animEffect>
                                  </p:childTnLst>
                                </p:cTn>
                              </p:par>
                              <p:par>
                                <p:cTn id="29" presetID="10" presetClass="entr" presetSubtype="0" fill="hold" grpId="1" nodeType="withEffect">
                                  <p:stCondLst>
                                    <p:cond delay="0"/>
                                  </p:stCondLst>
                                  <p:childTnLst>
                                    <p:set>
                                      <p:cBhvr>
                                        <p:cTn id="30" dur="1" fill="hold">
                                          <p:stCondLst>
                                            <p:cond delay="0"/>
                                          </p:stCondLst>
                                        </p:cTn>
                                        <p:tgtEl>
                                          <p:spTgt spid="6">
                                            <p:graphicEl>
                                              <a:dgm id="{DC767347-F86F-4090-A7B4-ED4ADE34198B}"/>
                                            </p:graphicEl>
                                          </p:spTgt>
                                        </p:tgtEl>
                                        <p:attrNameLst>
                                          <p:attrName>style.visibility</p:attrName>
                                        </p:attrNameLst>
                                      </p:cBhvr>
                                      <p:to>
                                        <p:strVal val="visible"/>
                                      </p:to>
                                    </p:set>
                                    <p:animEffect transition="in" filter="fade">
                                      <p:cBhvr>
                                        <p:cTn id="31" dur="2000"/>
                                        <p:tgtEl>
                                          <p:spTgt spid="6">
                                            <p:graphicEl>
                                              <a:dgm id="{DC767347-F86F-4090-A7B4-ED4ADE34198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1" uiExpan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Individual Values</a:t>
            </a:r>
            <a:endParaRPr lang="en-US" b="1" dirty="0">
              <a:solidFill>
                <a:schemeClr val="accent1"/>
              </a:solidFill>
            </a:endParaRPr>
          </a:p>
        </p:txBody>
      </p:sp>
      <p:sp>
        <p:nvSpPr>
          <p:cNvPr id="3" name="Content Placeholder 2"/>
          <p:cNvSpPr>
            <a:spLocks noGrp="1"/>
          </p:cNvSpPr>
          <p:nvPr>
            <p:ph sz="quarter" idx="1"/>
          </p:nvPr>
        </p:nvSpPr>
        <p:spPr/>
        <p:txBody>
          <a:bodyPr>
            <a:normAutofit fontScale="92500" lnSpcReduction="20000"/>
          </a:bodyPr>
          <a:lstStyle/>
          <a:p>
            <a:r>
              <a:rPr lang="en-US" b="1" i="1" dirty="0" smtClean="0"/>
              <a:t>Consciousness of Self</a:t>
            </a:r>
            <a:r>
              <a:rPr lang="en-US" dirty="0" smtClean="0"/>
              <a:t> means being aware of the beliefs, values, attitudes, and emotions that </a:t>
            </a:r>
            <a:r>
              <a:rPr lang="en-US" b="1" dirty="0" smtClean="0">
                <a:solidFill>
                  <a:srgbClr val="FF0000"/>
                </a:solidFill>
              </a:rPr>
              <a:t>motivates</a:t>
            </a:r>
            <a:r>
              <a:rPr lang="en-US" dirty="0" smtClean="0"/>
              <a:t> one to take </a:t>
            </a:r>
            <a:r>
              <a:rPr lang="en-US" b="1" dirty="0" smtClean="0">
                <a:solidFill>
                  <a:srgbClr val="FF0000"/>
                </a:solidFill>
              </a:rPr>
              <a:t>action</a:t>
            </a:r>
            <a:r>
              <a:rPr lang="en-US" dirty="0" smtClean="0"/>
              <a:t>. </a:t>
            </a:r>
          </a:p>
          <a:p>
            <a:r>
              <a:rPr lang="en-US" b="1" i="1" dirty="0" smtClean="0"/>
              <a:t>Congruence</a:t>
            </a:r>
            <a:r>
              <a:rPr lang="en-US" dirty="0" smtClean="0"/>
              <a:t> refers to </a:t>
            </a:r>
            <a:r>
              <a:rPr lang="en-US" b="1" dirty="0" smtClean="0">
                <a:solidFill>
                  <a:srgbClr val="FF0000"/>
                </a:solidFill>
              </a:rPr>
              <a:t>thinking</a:t>
            </a:r>
            <a:r>
              <a:rPr lang="en-US" dirty="0" smtClean="0"/>
              <a:t>,</a:t>
            </a:r>
            <a:r>
              <a:rPr lang="en-US" b="1" dirty="0" smtClean="0"/>
              <a:t> </a:t>
            </a:r>
            <a:r>
              <a:rPr lang="en-US" b="1" dirty="0" smtClean="0">
                <a:solidFill>
                  <a:srgbClr val="FF0000"/>
                </a:solidFill>
              </a:rPr>
              <a:t>feeling</a:t>
            </a:r>
            <a:r>
              <a:rPr lang="en-US" dirty="0" smtClean="0"/>
              <a:t>, and </a:t>
            </a:r>
            <a:r>
              <a:rPr lang="en-US" b="1" dirty="0" smtClean="0">
                <a:solidFill>
                  <a:srgbClr val="FF0000"/>
                </a:solidFill>
              </a:rPr>
              <a:t>behaving</a:t>
            </a:r>
            <a:r>
              <a:rPr lang="en-US" dirty="0" smtClean="0"/>
              <a:t> with consistency, genuineness, authenticity, and honesty towards others.  Congruent persons are those whose actions are </a:t>
            </a:r>
            <a:r>
              <a:rPr lang="en-US" b="1" dirty="0" smtClean="0">
                <a:solidFill>
                  <a:srgbClr val="FF0000"/>
                </a:solidFill>
              </a:rPr>
              <a:t>consistent</a:t>
            </a:r>
            <a:r>
              <a:rPr lang="en-US" dirty="0" smtClean="0"/>
              <a:t> with their most deeply-held beliefs and convictions.</a:t>
            </a:r>
          </a:p>
          <a:p>
            <a:r>
              <a:rPr lang="en-US" b="1" i="1" dirty="0" smtClean="0"/>
              <a:t>Commitment</a:t>
            </a:r>
            <a:r>
              <a:rPr lang="en-US" dirty="0" smtClean="0"/>
              <a:t> is the psychic energy that motivates the individual to serve and that drives the collective effort.  Commitment implies </a:t>
            </a:r>
            <a:r>
              <a:rPr lang="en-US" b="1" dirty="0" smtClean="0">
                <a:solidFill>
                  <a:srgbClr val="FF0000"/>
                </a:solidFill>
              </a:rPr>
              <a:t>passion</a:t>
            </a:r>
            <a:r>
              <a:rPr lang="en-US" dirty="0" smtClean="0"/>
              <a:t>,</a:t>
            </a:r>
            <a:r>
              <a:rPr lang="en-US" b="1" dirty="0" smtClean="0"/>
              <a:t> </a:t>
            </a:r>
            <a:r>
              <a:rPr lang="en-US" b="1" dirty="0" smtClean="0">
                <a:solidFill>
                  <a:srgbClr val="FF0000"/>
                </a:solidFill>
              </a:rPr>
              <a:t>intensity</a:t>
            </a:r>
            <a:r>
              <a:rPr lang="en-US" dirty="0" smtClean="0"/>
              <a:t>,</a:t>
            </a:r>
            <a:r>
              <a:rPr lang="en-US" b="1" dirty="0" smtClean="0"/>
              <a:t> </a:t>
            </a:r>
            <a:r>
              <a:rPr lang="en-US" dirty="0" smtClean="0"/>
              <a:t>and</a:t>
            </a:r>
            <a:r>
              <a:rPr lang="en-US" b="1" dirty="0" smtClean="0"/>
              <a:t> </a:t>
            </a:r>
            <a:r>
              <a:rPr lang="en-US" b="1" dirty="0" smtClean="0">
                <a:solidFill>
                  <a:srgbClr val="FF0000"/>
                </a:solidFill>
              </a:rPr>
              <a:t>duration</a:t>
            </a:r>
            <a:r>
              <a:rPr lang="en-US" dirty="0" smtClean="0"/>
              <a:t>.  It is directed toward both the group activity as well as its intended outcomes.  </a:t>
            </a:r>
          </a:p>
        </p:txBody>
      </p:sp>
      <p:sp>
        <p:nvSpPr>
          <p:cNvPr id="4" name="Rectangle 3"/>
          <p:cNvSpPr/>
          <p:nvPr/>
        </p:nvSpPr>
        <p:spPr>
          <a:xfrm>
            <a:off x="3352800" y="5943600"/>
            <a:ext cx="5562600" cy="400110"/>
          </a:xfrm>
          <a:prstGeom prst="rect">
            <a:avLst/>
          </a:prstGeom>
        </p:spPr>
        <p:txBody>
          <a:bodyPr wrap="square">
            <a:spAutoFit/>
          </a:bodyPr>
          <a:lstStyle/>
          <a:p>
            <a:pPr algn="r"/>
            <a:r>
              <a:rPr lang="en-US" sz="1000" dirty="0"/>
              <a:t>Higher Education Research Institute.  (1996) A social change model of leadership development.  (3</a:t>
            </a:r>
            <a:r>
              <a:rPr lang="en-US" sz="1000" baseline="30000" dirty="0"/>
              <a:t>rd</a:t>
            </a:r>
            <a:r>
              <a:rPr lang="en-US" sz="1000" dirty="0"/>
              <a:t> ed.).  College Park, MD: National Clearinghouse for Leadership Programs. </a:t>
            </a:r>
          </a:p>
        </p:txBody>
      </p:sp>
      <p:sp>
        <p:nvSpPr>
          <p:cNvPr id="5" name="TextBox 4"/>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Group Values</a:t>
            </a:r>
            <a:endParaRPr lang="en-US" b="1" dirty="0">
              <a:solidFill>
                <a:schemeClr val="accent1"/>
              </a:solidFill>
            </a:endParaRPr>
          </a:p>
        </p:txBody>
      </p:sp>
      <p:sp>
        <p:nvSpPr>
          <p:cNvPr id="3" name="Content Placeholder 2"/>
          <p:cNvSpPr>
            <a:spLocks noGrp="1"/>
          </p:cNvSpPr>
          <p:nvPr>
            <p:ph sz="quarter" idx="1"/>
          </p:nvPr>
        </p:nvSpPr>
        <p:spPr>
          <a:xfrm>
            <a:off x="381000" y="1527048"/>
            <a:ext cx="8382000" cy="4572000"/>
          </a:xfrm>
        </p:spPr>
        <p:txBody>
          <a:bodyPr>
            <a:noAutofit/>
          </a:bodyPr>
          <a:lstStyle/>
          <a:p>
            <a:r>
              <a:rPr lang="en-US" sz="1800" b="1" i="1" dirty="0" smtClean="0"/>
              <a:t>Collaboration</a:t>
            </a:r>
            <a:r>
              <a:rPr lang="en-US" sz="1800" dirty="0" smtClean="0"/>
              <a:t> is to work with others in a common effort.  It constitutes the cornerstone value of the group leadership effort because it empowers </a:t>
            </a:r>
            <a:r>
              <a:rPr lang="en-US" sz="1800" b="1" dirty="0" smtClean="0">
                <a:solidFill>
                  <a:srgbClr val="FF0000"/>
                </a:solidFill>
              </a:rPr>
              <a:t>self</a:t>
            </a:r>
            <a:r>
              <a:rPr lang="en-US" sz="1800" dirty="0" smtClean="0"/>
              <a:t> and </a:t>
            </a:r>
            <a:r>
              <a:rPr lang="en-US" sz="1800" b="1" dirty="0" smtClean="0">
                <a:solidFill>
                  <a:srgbClr val="FF0000"/>
                </a:solidFill>
              </a:rPr>
              <a:t>others</a:t>
            </a:r>
            <a:r>
              <a:rPr lang="en-US" sz="1800" dirty="0" smtClean="0"/>
              <a:t> through </a:t>
            </a:r>
            <a:r>
              <a:rPr lang="en-US" sz="1800" b="1" dirty="0" smtClean="0">
                <a:solidFill>
                  <a:srgbClr val="FF0000"/>
                </a:solidFill>
              </a:rPr>
              <a:t>trust</a:t>
            </a:r>
            <a:r>
              <a:rPr lang="en-US" sz="1800" dirty="0" smtClean="0"/>
              <a:t>.  Collaboration multiplies group effectiveness by capitalizing on the multiple talents and perspectives of each group member and on the power of that diversity to generate creative solutions and actions. </a:t>
            </a:r>
          </a:p>
          <a:p>
            <a:r>
              <a:rPr lang="en-US" sz="1800" b="1" i="1" dirty="0" smtClean="0"/>
              <a:t>Common Purpose</a:t>
            </a:r>
            <a:r>
              <a:rPr lang="en-US" sz="1800" dirty="0" smtClean="0"/>
              <a:t> means to work with </a:t>
            </a:r>
            <a:r>
              <a:rPr lang="en-US" sz="1800" b="1" dirty="0" smtClean="0">
                <a:solidFill>
                  <a:srgbClr val="FF0000"/>
                </a:solidFill>
              </a:rPr>
              <a:t>shared</a:t>
            </a:r>
            <a:r>
              <a:rPr lang="en-US" sz="1800" b="1" dirty="0" smtClean="0"/>
              <a:t> </a:t>
            </a:r>
            <a:r>
              <a:rPr lang="en-US" sz="1800" b="1" dirty="0" smtClean="0">
                <a:solidFill>
                  <a:srgbClr val="FF0000"/>
                </a:solidFill>
              </a:rPr>
              <a:t>aims</a:t>
            </a:r>
            <a:r>
              <a:rPr lang="en-US" sz="1800" b="1" dirty="0" smtClean="0"/>
              <a:t> </a:t>
            </a:r>
            <a:r>
              <a:rPr lang="en-US" sz="1800" dirty="0" smtClean="0"/>
              <a:t>and </a:t>
            </a:r>
            <a:r>
              <a:rPr lang="en-US" sz="1800" b="1" dirty="0" smtClean="0">
                <a:solidFill>
                  <a:srgbClr val="FF0000"/>
                </a:solidFill>
              </a:rPr>
              <a:t>values</a:t>
            </a:r>
            <a:r>
              <a:rPr lang="en-US" sz="1800" dirty="0" smtClean="0"/>
              <a:t>.  It facilitates the group’s ability to engage in collective analysis of the issues at hand and the task to be undertaken.  Common purpose is best achieved when all members of the group share in the </a:t>
            </a:r>
            <a:r>
              <a:rPr lang="en-US" sz="1800" b="1" dirty="0" smtClean="0">
                <a:solidFill>
                  <a:srgbClr val="FF0000"/>
                </a:solidFill>
              </a:rPr>
              <a:t>vision</a:t>
            </a:r>
            <a:r>
              <a:rPr lang="en-US" sz="1800" dirty="0" smtClean="0"/>
              <a:t> and participate </a:t>
            </a:r>
            <a:r>
              <a:rPr lang="en-US" sz="1800" b="1" dirty="0" smtClean="0">
                <a:solidFill>
                  <a:srgbClr val="FF0000"/>
                </a:solidFill>
              </a:rPr>
              <a:t>actively</a:t>
            </a:r>
            <a:r>
              <a:rPr lang="en-US" sz="1800" dirty="0" smtClean="0"/>
              <a:t> in articulating the purpose and goals of the leadership development activity. </a:t>
            </a:r>
          </a:p>
          <a:p>
            <a:r>
              <a:rPr lang="en-US" sz="1800" b="1" i="1" dirty="0" smtClean="0"/>
              <a:t>Controversy with Civility</a:t>
            </a:r>
            <a:r>
              <a:rPr lang="en-US" sz="1800" dirty="0" smtClean="0"/>
              <a:t> recognizes two fundamental realities of any creative group effort: those differences in viewpoint are inevitable, and that such </a:t>
            </a:r>
            <a:r>
              <a:rPr lang="en-US" sz="1800" b="1" dirty="0" smtClean="0">
                <a:solidFill>
                  <a:srgbClr val="FF0000"/>
                </a:solidFill>
              </a:rPr>
              <a:t>differences must be aired openly but with civility</a:t>
            </a:r>
            <a:r>
              <a:rPr lang="en-US" sz="1800" dirty="0" smtClean="0"/>
              <a:t>.  Civility implies respect for others, a willingness to hear each others’ views, and the exercise of restraint in criticizing the views and actions of others.  </a:t>
            </a:r>
            <a:endParaRPr lang="en-US" sz="1800" dirty="0"/>
          </a:p>
        </p:txBody>
      </p:sp>
      <p:sp>
        <p:nvSpPr>
          <p:cNvPr id="4" name="Rectangle 3"/>
          <p:cNvSpPr/>
          <p:nvPr/>
        </p:nvSpPr>
        <p:spPr>
          <a:xfrm>
            <a:off x="3352800" y="5943600"/>
            <a:ext cx="5562600" cy="400110"/>
          </a:xfrm>
          <a:prstGeom prst="rect">
            <a:avLst/>
          </a:prstGeom>
        </p:spPr>
        <p:txBody>
          <a:bodyPr wrap="square">
            <a:spAutoFit/>
          </a:bodyPr>
          <a:lstStyle/>
          <a:p>
            <a:pPr algn="r"/>
            <a:r>
              <a:rPr lang="en-US" sz="1000" dirty="0"/>
              <a:t>Higher Education Research Institute.  (1996) A social change model of leadership development.  (3</a:t>
            </a:r>
            <a:r>
              <a:rPr lang="en-US" sz="1000" baseline="30000" dirty="0"/>
              <a:t>rd</a:t>
            </a:r>
            <a:r>
              <a:rPr lang="en-US" sz="1000" dirty="0"/>
              <a:t> ed.).  College Park, MD: National Clearinghouse for Leadership Programs. </a:t>
            </a:r>
          </a:p>
        </p:txBody>
      </p:sp>
      <p:sp>
        <p:nvSpPr>
          <p:cNvPr id="5" name="TextBox 4"/>
          <p:cNvSpPr txBox="1"/>
          <p:nvPr/>
        </p:nvSpPr>
        <p:spPr>
          <a:xfrm>
            <a:off x="304800" y="6400800"/>
            <a:ext cx="8458200" cy="381000"/>
          </a:xfrm>
          <a:prstGeom prst="rect">
            <a:avLst/>
          </a:prstGeom>
          <a:noFill/>
        </p:spPr>
        <p:txBody>
          <a:bodyPr wrap="square" rtlCol="0">
            <a:spAutoFit/>
          </a:bodyPr>
          <a:lstStyle/>
          <a:p>
            <a:pPr algn="ctr"/>
            <a:r>
              <a:rPr lang="en-US" b="1" dirty="0" smtClean="0">
                <a:solidFill>
                  <a:srgbClr val="002060"/>
                </a:solidFill>
              </a:rPr>
              <a:t>Tau Delta Phi Fraternity Leadership Development Resources</a:t>
            </a:r>
            <a:endParaRPr lang="en-US" b="1" dirty="0">
              <a:solidFill>
                <a:srgbClr val="002060"/>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289</TotalTime>
  <Words>1516</Words>
  <Application>Microsoft Office PowerPoint</Application>
  <PresentationFormat>On-screen Show (4:3)</PresentationFormat>
  <Paragraphs>133</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Values Congruence through Leadership Training:  Using the Social Change Model</vt:lpstr>
      <vt:lpstr>Agenda</vt:lpstr>
      <vt:lpstr>What Do You Want Your Students to Learn?</vt:lpstr>
      <vt:lpstr>Values-Based Leadership</vt:lpstr>
      <vt:lpstr>Values-Based Leadership</vt:lpstr>
      <vt:lpstr>What is the Social Change Model?</vt:lpstr>
      <vt:lpstr>The Relationship of the Dimensions</vt:lpstr>
      <vt:lpstr>Individual Values</vt:lpstr>
      <vt:lpstr>Group Values</vt:lpstr>
      <vt:lpstr>Society/Community Values</vt:lpstr>
      <vt:lpstr>Group Brainstorm</vt:lpstr>
      <vt:lpstr>Proposed New Officer Retreat Agenda</vt:lpstr>
      <vt:lpstr>Proposed New Member Training</vt:lpstr>
      <vt:lpstr>Change</vt:lpstr>
      <vt:lpstr>Social Change Model Resources</vt:lpstr>
      <vt:lpstr>Values Congruence through Leadership Training:  Using the Social Change Model</vt:lpstr>
    </vt:vector>
  </TitlesOfParts>
  <Company>New Jersey Institute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Congruence through Leadership Training: Using the Social Change Model”</dc:title>
  <dc:creator>Joseph Rios</dc:creator>
  <cp:lastModifiedBy>Joseph Rios</cp:lastModifiedBy>
  <cp:revision>41</cp:revision>
  <dcterms:created xsi:type="dcterms:W3CDTF">2013-02-03T05:17:08Z</dcterms:created>
  <dcterms:modified xsi:type="dcterms:W3CDTF">2013-02-23T05:14:17Z</dcterms:modified>
</cp:coreProperties>
</file>